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9" r:id="rId2"/>
    <p:sldId id="258" r:id="rId3"/>
    <p:sldId id="256" r:id="rId4"/>
    <p:sldId id="308" r:id="rId5"/>
    <p:sldId id="260" r:id="rId6"/>
    <p:sldId id="300" r:id="rId7"/>
    <p:sldId id="311" r:id="rId8"/>
    <p:sldId id="299" r:id="rId9"/>
    <p:sldId id="289" r:id="rId10"/>
    <p:sldId id="261" r:id="rId11"/>
    <p:sldId id="275" r:id="rId12"/>
    <p:sldId id="279" r:id="rId13"/>
    <p:sldId id="291" r:id="rId14"/>
    <p:sldId id="301" r:id="rId15"/>
    <p:sldId id="297" r:id="rId16"/>
    <p:sldId id="281" r:id="rId17"/>
    <p:sldId id="290" r:id="rId18"/>
    <p:sldId id="265" r:id="rId19"/>
    <p:sldId id="266" r:id="rId20"/>
    <p:sldId id="298" r:id="rId21"/>
    <p:sldId id="262" r:id="rId22"/>
    <p:sldId id="310" r:id="rId23"/>
    <p:sldId id="263" r:id="rId24"/>
    <p:sldId id="273" r:id="rId25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2139"/>
    <p:restoredTop sz="76677"/>
  </p:normalViewPr>
  <p:slideViewPr>
    <p:cSldViewPr snapToGrid="0" snapToObjects="1">
      <p:cViewPr varScale="1">
        <p:scale>
          <a:sx n="85" d="100"/>
          <a:sy n="85" d="100"/>
        </p:scale>
        <p:origin x="1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0T15:40:00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0 173 24575,'0'17'0,"0"-4"0,0 5 0,0-7 0,0 1 0,0 0 0,0-1 0,0 7 0,0-4 0,0 10 0,0-11 0,0 5 0,0-6 0,0 0 0,0-1 0,0 1 0,0 0 0,0-1 0,0 1 0,0-1 0,0 0 0,0 0 0,0-10 0,0-7 0,0-6 0,0-4 0,0 5 0,0 0 0,5 0 0,1-1 0,0 1 0,4 0 0,-9 0 0,9-1 0,-4 1 0,5-1 0,1 1 0,-1 4 0,1-3 0,0 3 0,-1-5 0,1 1 0,0-1 0,-1 0 0,1 0 0,-1 0 0,7 0 0,-4 0 0,4 5 0,0-4 0,1 3 0,1-4 0,4-1 0,-5 0 0,14 0 0,-5-6 0,5 4 0,-7-4 0,0 6 0,0 6 0,-7-4 0,6 4 0,-12 0 0,5 1 0,-6 1 0,-6 3 0,-1-3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0T15:40:04.9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52 24575,'0'11'0,"0"0"0,0 7 0,0-5 0,0 5 0,0-6 0,0-1 0,0 1 0,0 0 0,0-1 0,0 1 0,0-1 0,0 1 0,0 0 0,0-1 0,0 1 0,0-1 0,0 1 0,0-1 0,0 1 0,0 0 0,0-1 0,0 1 0,0 0 0,0-1 0,0 1 0,0-1 0,0 0 0,0 0 0,0 0 0,0 0 0,0-1 0,0 1 0,0 0 0,0 0 0,0 0 0,0 0 0,0-1 0,0-9 0,0-7 0,0-6 0,0-5 0,0 6 0,0 0 0,5-1 0,-3 1 0,8-1 0,-9 0 0,10 6 0,-10-5 0,10 5 0,-5-6 0,1 0 0,3 0 0,-4 0 0,6 0 0,0 0 0,6 0 0,1 0 0,1-1 0,4-6 0,-4 5 0,-1-4 0,6 5 0,-12 1 0,5 5 0,-6-4 0,-1 5 0,1-1 0,-1 2 0,0 0 0,0 3 0,1-3 0,0 0 0,-1-2 0,1 1 0,6-5 0,2 3 0,-1 1 0,5-5 0,-10 6 0,10-7 0,-4 0 0,5 6 0,-5-4 0,4 4 0,-10 0 0,4 1 0,-7 1 0,1 4 0,0-5 0,-1 6 0,-5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0T15:41:07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1 193 24575,'0'17'0,"0"2"0,0 7 0,0 0 0,0 7 0,0-5 0,0 12 0,0-4 0,0 6 0,0-7 0,0 6 0,0-13 0,0 5 0,0-7 0,0 0 0,0-1 0,0 1 0,0-6 0,0-2 0,0 0 0,0-5 0,0 5 0,0-6 0,0-1 0,0 1 0,0 6 0,0 0 0,0 1 0,0-2 0,0-5 0,0 0 0,0-1 0,0 1 0,0 0 0,0-1 0,0 1 0,0-2 0,0 1 0,0 0 0,0 0 0,0 0 0,0 1 0,0 0 0,0-1 0,0 1 0,0 0 0,0-1 0,0 1 0,4-6 0,2-1 0,5-5 0,-5-5 0,-2-1 0,-4-5 0,5 0 0,-4 0 0,4 0 0,-5-1 0,0 1 0,0-1 0,5 0 0,-3 0 0,3-5 0,-5 4 0,5 1 0,-4 2 0,4 3 0,-5-5 0,6 0 0,-5 1 0,10-8 0,-4 0 0,13-15 0,9-3 0,8 0 0,9-7 0,-2 5 0,3-7 0,-1 0 0,0-1 0,-8 10 0,4 0 0,-15 11 0,7-1 0,-9 1 0,1 6 0,0 1 0,0 0 0,7-2 0,-5 0 0,13-6 0,-6 12 0,7-12 0,-7 12 0,-2-11 0,-7 12 0,0-5 0,0 6 0,-7 0 0,17-5 0,-14 4 0,9-5 0,-7 7 0,-4-1 0,-1 1 0,-1 4 0,-6-2 0,-1 9 0,1-5 0,-5 1 0,-2 4 0,-5-5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7T14:35:41.5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715 1 24575,'-12'0'0,"1"0"0,-1 0 0,0 0 0,1 0 0,-1 0 0,0 0 0,1 0 0,-1 0 0,1 0 0,5 5 0,-5-4 0,10 9 0,-10-8 0,10 8 0,-9-4 0,8 6 0,-8-6 0,8 4 0,-8-3 0,9 4 0,-10-4 0,10 3 0,-4-3 0,0-1 0,3 5 0,-8-4 0,9 4 0,-10 1 0,10-1 0,-10-4 0,10 3 0,-5-3 0,6 4 0,-5-4 0,3 3 0,-3-4 0,5 6 0,0-1 0,-6-5 0,5 4 0,-4-3 0,5 4 0,0 0 0,0 1 0,0-1 0,0 0 0,0 1 0,0-1 0,0 0 0,0 1 0,0-1 0,0 0 0,0 0 0,0 1 0,0-1 0,0 0 0,0 1 0,0-1 0,-6-5 0,5 5 0,-5-5 0,6 6 0,0-1 0,0 0 0,0 1 0,0-1 0,0 0 0,0 1 0,0-1 0,0 0 0,0 1 0,0-1 0,0 1 0,0-1 0,0 1 0,0 0 0,0-1 0,0 1 0,0 0 0,0-1 0,0 1 0,0 0 0,0 0 0,0-1 0,0 1 0,0-1 0,0 1 0,0-1 0,0 1 0,0-1 0,0 1 0,0 0 0,0 0 0,0-1 0,0 1 0,0-1 0,0 1 0,0-1 0,0 1 0,0 0 0,0 0 0,0-1 0,0 1 0,0 0 0,0 0 0,0-1 0,0 1 0,0 0 0,0 0 0,0 0 0,0 0 0,0 0 0,0 0 0,0-1 0,0 1 0,0 0 0,0 0 0,0 0 0,0-1 0,0 1 0,0 0 0,0 0 0,0-1 0,0 1 0,0 0 0,0 0 0,-5-1 0,4 1 0,-4 0 0,5 0 0,0-1 0,0 1 0,-6 0 0,5-1 0,-5 1 0,1-6 0,3 5 0,-3-4 0,0 4 0,4 1 0,-10 0 0,10-1 0,-9 1 0,8 0 0,-8-1 0,4 1 0,-1-1 0,-3-4 0,3 3 0,-5-9 0,1 9 0,-1-9 0,0 5 0,0-6 0,0 0 0,0 5 0,0-4 0,0 5 0,0-6 0,-1 0 0,6 5 0,-3-4 0,3 5 0,-5-1 0,0-4 0,0 4 0,6 1 0,-5-5 0,5 4 0,-6 0 0,1-3 0,-1 3 0,1-5 0,-1 0 0,1 0 0,-1 0 0,1 0 0,4 5 0,-3-4 0,9 10 0,1-10 0,6 4 0,5-5 0,1 0 0,-1 0 0,1 0 0,-1 5 0,0-4 0,1 4 0,-1 0 0,0-4 0,1 9 0,-1-9 0,0 4 0,1 0 0,-1 2 0,-5 4 0,4 0 0,-9 0 0,9-5 0,-8 4 0,8-8 0,-9 8 0,9-8 0,-8 9 0,8-5 0,-3 6 0,4-1 0,-5 0 0,5 1 0,-10 0 0,10-6 0,-10 5 0,4-5 0,1 6 0,-5-1 0,9 1 0,-8-1 0,3 1 0,0 0 0,-4 0 0,10 0 0,-9 0 0,3-1 0,0 1 0,-3 0 0,3 0 0,0 0 0,-4 0 0,4 0 0,-5 0 0,6 0 0,-5-1 0,4 2 0,-5-2 0,0 1 0,6 0 0,-5 0 0,5 0 0,-6 0 0,5 0 0,-4 0 0,5 0 0,-6 0 0,0 1 0,5-7 0,-4 5 0,5-4 0,-6 5 0,0 0 0,5 0 0,-3 0 0,3 0 0,-5 0 0,0 0 0,0 0 0,0 0 0,5-1 0,-3 1 0,3 0 0,-5 0 0,0 0 0,0 0 0,0 0 0,0 0 0,0 0 0,0 0 0,0 0 0,0-1 0,5 1 0,-3 0 0,3 0 0,-5 0 0,0 0 0,0 0 0,0 0 0,0 0 0,5 0 0,-4 0 0,4-1 0,-5 1 0,0-1 0,0 1 0,0-1 0,0 1 0,0 0 0,0 0 0,0-1 0,0 1 0,0 0 0,0 0 0,0-1 0,0 1 0,0 0 0,0 0 0,0-1 0,0 1 0,0 0 0,0 0 0,0 0 0,0-1 0,0 2 0,0-2 0,0 1 0,0 0 0,0 0 0,0 0 0,0 0 0,0-1 0,0 1 0,0 0 0,6-6 0,-5 5 0,5-5 0,-6 6 0,0 0 0,0-1 0,0 1 0,5-6 0,-4 5 0,5-4 0,-6 5 0,0-1 0,0 1 0,0-1 0,0 1 0,5 0 0,-4-1 0,4 0 0,0 1 0,-4-1 0,9 1 0,-8-1 0,8 0 0,-9 0 0,4 0 0,0-4 0,-4 3 0,4-4 0,0 1 0,-3 3 0,3-4 0,-5 6 0,5-6 0,-4 4 0,10-4 0,-10 5 0,9-5 0,-9 5 0,9-10 0,-9 9 0,9-4 0,-4 1 0,1 3 0,2-8 0,-2 3 0,-1 1 0,4-5 0,-4 9 0,5-9 0,1 9 0,-1-8 0,-5 8 0,5-9 0,-5 9 0,6-4 0,-1 6 0,0-6 0,-4 4 0,3-8 0,-4 8 0,6-4 0,-1 1 0,1-2 0,0 0 0,0-3 0,7 3 0,1-5 0,-5 0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7D4D9-930B-9B44-96A3-ADF1AC9D0AEE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E84D8-143E-374A-8FDB-07A16D5A661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42679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8E2E7-D136-5F4F-93F7-C6241A3269F9}" type="slidenum">
              <a:rPr lang="en-LT" smtClean="0"/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57285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10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8219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81567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12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01246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13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4820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sz="12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14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14343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15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59375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16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01947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17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27367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18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80344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19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12381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8E2E7-D136-5F4F-93F7-C6241A3269F9}" type="slidenum">
              <a:rPr lang="en-LT" smtClean="0"/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52686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20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76411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21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50966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22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03013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LT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23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62399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24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8581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8850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870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57345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77656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18524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58183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84D8-143E-374A-8FDB-07A16D5A6613}" type="slidenum">
              <a:rPr lang="en-LT" smtClean="0"/>
              <a:t>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3038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6CFA0-A977-6F4B-A5A0-FB1D43344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BE222E-D9EF-BB46-94A0-B59F6262A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B98DD-A731-A748-A226-A9FF3B25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28D57-510D-E04E-80B8-CAE7288C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F2AE2-7DF3-FA43-A5A9-D369709A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8497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C4107-6BF0-5544-857B-BF71F8D6E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063FE-6461-A742-8348-C9748CE09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E9102-224F-FB46-9D9E-6973D42E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ABE7-513F-EC4A-82E1-E8E8FFCD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BAFC-529E-AB4B-A296-536CB7B6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3796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BF13CA-F427-A649-A92E-B3A1592D4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256E06-C0DC-D64C-8782-29EF83765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7D9AB-2CD9-8742-B884-6A599E4A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FD35A-B2C3-BE44-B323-3370AFAFF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5D49A-173B-D04D-9513-37539CFA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96054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C3063-1D30-7B40-8FF0-EC93F89E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A91ED-E2D7-1C49-8FEB-D6387DC76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19283-82A6-3E4E-9B35-7D27C7C2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3CC8F-69A4-9C4F-A82C-7A9FFFF4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FDF87-7648-F14D-B966-A5D6D240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8647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4CA2-CFEC-8D49-8932-BE033FBBA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D9D38-230F-7146-9A5E-FFC9E1EF1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24EE2-9308-4B4C-800D-EC72D8B7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87BB3-B39E-2141-977A-A3D7CC6D2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8D977-5418-3A40-BF8F-B4698262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8584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D7146-54CA-424A-A84C-C8493A51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0E205-9776-D042-B945-9D5A66633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A6D7F-DDA2-484D-981A-9A0F0D6E5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07883-B7E3-1542-B1CE-5FB713AF9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39E12-54A7-554E-85C3-71873F26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B5E98-34A0-4C4A-8069-200F0477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4242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EF978-E55E-B14C-A5DC-EC789EC6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09A5D-77B8-8F4A-805E-A25D8786B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2E19C-FE60-6645-9B47-54D28C709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A06AF3-EAEA-FD4D-89B3-DD89C4123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AA97CD-298A-BF4C-AB4F-1C3DFF12D5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740557-95AB-C24E-8958-19436119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ABE2E-C91F-1D4E-A00A-A42DD0C1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AC7E65-8F6F-B440-9C1E-841BABFA0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0409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FDAD-733B-0948-97CF-F2838AC9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B4348-6BB7-B14A-83E8-1572F766C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85BCDA-A17B-BF47-BD6E-3ABF0A71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7B145-4639-254D-838E-EBF8399C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6765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01385-8226-8F4A-BE25-33A98F61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949FF3-3B47-D44C-A950-B4EE894A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8A7EE-8DB1-084E-934A-45E12B74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9200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0484-B8BF-A54D-9BD8-3101E9DB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3D907-2C2E-294E-A2D0-A3BC0E73E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DEC54-016C-F641-A561-4553D0D0B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B3D0D-F325-EE48-9C87-6849213A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82F9A-D4FF-5345-89AF-C5DDEFE6D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79C32-24F6-7B40-B7A2-5E9AE537E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3300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A6E4-5FF4-A64D-A7A8-7E91EB2E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8F495A-5E4F-C745-8F15-16DC7179E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3A932-FD15-A34F-9288-E2073CC70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7CEDB-288A-ED4D-8755-6E8B5EFBE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6E55B-E6E9-704C-85CB-63C8B97BD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5F9B0-777B-2248-B505-79C6A271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4373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C9B2D1-A807-7B44-ADD7-DEF37D45A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F280C-CCF1-734F-BA3B-6201FF5B6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C6648-4B95-3C4B-B5DF-9BBFC996B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77F15-F2A5-B640-96F3-F60EA1B008E0}" type="datetimeFigureOut">
              <a:rPr lang="en-LT" smtClean="0"/>
              <a:t>2021-10-11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4E773-AC5A-8D4C-BA5C-47C460C9B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BA64-913A-684D-9146-6FE73AEB6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AD6E7-6086-EA4B-8772-BCD9A7B5C482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5916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tiff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tiff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tiff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emf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https://imf-d8-prod.s3.us-west-1.wasabisys.com/imgix/wysiwyg-uploads/immunoglobulinstructure.pn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myeloma.org/types-of-myeloma" TargetMode="External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1.xml"/><Relationship Id="rId12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11" Type="http://schemas.openxmlformats.org/officeDocument/2006/relationships/customXml" Target="../ink/ink3.xml"/><Relationship Id="rId5" Type="http://schemas.openxmlformats.org/officeDocument/2006/relationships/image" Target="../media/image1.em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customXml" Target="../ink/ink4.xml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vilnius_university.pdf">
            <a:extLst>
              <a:ext uri="{FF2B5EF4-FFF2-40B4-BE49-F238E27FC236}">
                <a16:creationId xmlns:a16="http://schemas.microsoft.com/office/drawing/2014/main" id="{F1E26D49-CEBE-D743-A6E3-D966817C20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B892B55-715E-D447-B8FA-88C0F5346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8" y="1774662"/>
            <a:ext cx="11624626" cy="150563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br>
              <a:rPr lang="en-LT" sz="3300" b="1" dirty="0"/>
            </a:br>
            <a:r>
              <a:rPr lang="en-GB" sz="3300" b="1" dirty="0"/>
              <a:t>Bilateral High-grade Stenosis of Intracranial Internal Carotid Artery in a Patient with Multiple Myeloma</a:t>
            </a:r>
            <a:endParaRPr lang="en-US" altLang="en-LT" sz="3300" b="1" dirty="0">
              <a:solidFill>
                <a:srgbClr val="860205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AB64A0C-9E58-584C-A79E-7446D01A3A7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5697218"/>
            <a:ext cx="12192000" cy="400110"/>
          </a:xfrm>
        </p:spPr>
        <p:txBody>
          <a:bodyPr>
            <a:noAutofit/>
          </a:bodyPr>
          <a:lstStyle/>
          <a:p>
            <a:r>
              <a:rPr lang="en-GB" dirty="0"/>
              <a:t>Vilnius University, Centre of Neurology, Lithuania</a:t>
            </a:r>
            <a:endParaRPr lang="en-LT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647AA13-C914-C149-A8C2-371F13CE2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132" y="3822515"/>
            <a:ext cx="97561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LT" sz="2400" i="0" dirty="0">
                <a:solidFill>
                  <a:srgbClr val="1C1C1C"/>
                </a:solidFill>
                <a:latin typeface="+mn-lt"/>
              </a:rPr>
              <a:t>       </a:t>
            </a:r>
            <a:r>
              <a:rPr lang="lt-LT" sz="2400" i="0" u="sng" dirty="0">
                <a:latin typeface="+mn-lt"/>
              </a:rPr>
              <a:t>Jurgita </a:t>
            </a:r>
            <a:r>
              <a:rPr lang="lt-LT" sz="2400" i="0" u="sng" dirty="0" err="1">
                <a:latin typeface="+mn-lt"/>
              </a:rPr>
              <a:t>Valaikiene</a:t>
            </a:r>
            <a:r>
              <a:rPr lang="lt-LT" sz="2400" i="0" dirty="0">
                <a:latin typeface="+mn-lt"/>
              </a:rPr>
              <a:t>, Kristina </a:t>
            </a:r>
            <a:r>
              <a:rPr lang="lt-LT" sz="2400" i="0" dirty="0" err="1">
                <a:latin typeface="+mn-lt"/>
              </a:rPr>
              <a:t>Ryliskiene</a:t>
            </a:r>
            <a:r>
              <a:rPr lang="lt-LT" sz="2400" i="0" dirty="0">
                <a:latin typeface="+mn-lt"/>
              </a:rPr>
              <a:t>, Liudmila </a:t>
            </a:r>
            <a:r>
              <a:rPr lang="lt-LT" sz="2400" i="0" dirty="0" err="1">
                <a:latin typeface="+mn-lt"/>
              </a:rPr>
              <a:t>Beliak</a:t>
            </a:r>
            <a:r>
              <a:rPr lang="lt-LT" sz="2400" i="0" dirty="0">
                <a:latin typeface="+mn-lt"/>
              </a:rPr>
              <a:t>, Dalius </a:t>
            </a:r>
            <a:r>
              <a:rPr lang="lt-LT" sz="2400" i="0" dirty="0" err="1">
                <a:latin typeface="+mn-lt"/>
              </a:rPr>
              <a:t>Jatuzis</a:t>
            </a:r>
            <a:endParaRPr lang="en-LT" sz="2400" i="0" dirty="0">
              <a:latin typeface="+mn-lt"/>
            </a:endParaRPr>
          </a:p>
          <a:p>
            <a:endParaRPr lang="en-LT" dirty="0"/>
          </a:p>
        </p:txBody>
      </p:sp>
      <p:pic>
        <p:nvPicPr>
          <p:cNvPr id="8" name="Picture 7" descr="Screen Shot 2019-01-07 at 11.43.36.png">
            <a:extLst>
              <a:ext uri="{FF2B5EF4-FFF2-40B4-BE49-F238E27FC236}">
                <a16:creationId xmlns:a16="http://schemas.microsoft.com/office/drawing/2014/main" id="{A8EFC71E-02E6-BF4A-8B19-3570242A2C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/>
          <a:stretch/>
        </p:blipFill>
        <p:spPr>
          <a:xfrm>
            <a:off x="10915083" y="166894"/>
            <a:ext cx="1118421" cy="1138196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bg1"/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F6F91-1A6A-8142-9C2B-4E60829ECAC2}"/>
              </a:ext>
            </a:extLst>
          </p:cNvPr>
          <p:cNvSpPr txBox="1"/>
          <p:nvPr/>
        </p:nvSpPr>
        <p:spPr>
          <a:xfrm>
            <a:off x="1538868" y="401444"/>
            <a:ext cx="94673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/>
              <a:t>25th European Society of </a:t>
            </a:r>
            <a:r>
              <a:rPr lang="en-GB" sz="2500" dirty="0" err="1"/>
              <a:t>Neurosonology</a:t>
            </a:r>
            <a:r>
              <a:rPr lang="en-GB" sz="2500" dirty="0"/>
              <a:t> and Cerebral </a:t>
            </a:r>
            <a:r>
              <a:rPr lang="en-GB" sz="2500" dirty="0" err="1"/>
              <a:t>Hemodynamics</a:t>
            </a:r>
            <a:r>
              <a:rPr lang="en-GB" sz="2500" dirty="0"/>
              <a:t> (ESNCH) Conference, Belgrade, Serbia, October 15-17, 2021</a:t>
            </a:r>
            <a:endParaRPr lang="en-LT" sz="25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271E6C1-B6B7-F441-92FC-4801358B8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7"/>
    </mc:Choice>
    <mc:Fallback xmlns="">
      <p:transition spd="slow" advTm="1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1F9E84-09F0-F544-BBA5-BF622729A2FC}"/>
              </a:ext>
            </a:extLst>
          </p:cNvPr>
          <p:cNvSpPr txBox="1"/>
          <p:nvPr/>
        </p:nvSpPr>
        <p:spPr>
          <a:xfrm>
            <a:off x="505777" y="428527"/>
            <a:ext cx="1057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Brain </a:t>
            </a:r>
            <a:r>
              <a:rPr lang="en-GB" sz="3600" dirty="0">
                <a:latin typeface="+mj-lt"/>
              </a:rPr>
              <a:t>MRI (2018)</a:t>
            </a:r>
            <a:endParaRPr lang="en-LT" sz="3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DC006-07D8-B64C-8257-D259BD019948}"/>
              </a:ext>
            </a:extLst>
          </p:cNvPr>
          <p:cNvSpPr txBox="1"/>
          <p:nvPr/>
        </p:nvSpPr>
        <p:spPr>
          <a:xfrm>
            <a:off x="316859" y="5213605"/>
            <a:ext cx="11316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Multiple brain infarctions, involving bilateral cortical, subcortical, watershed regions and cerebellar hemispheres.</a:t>
            </a:r>
            <a:r>
              <a:rPr lang="en-LT" sz="28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E466A-20E6-AF4D-B3B1-96C9465E2C6A}"/>
              </a:ext>
            </a:extLst>
          </p:cNvPr>
          <p:cNvSpPr txBox="1"/>
          <p:nvPr/>
        </p:nvSpPr>
        <p:spPr>
          <a:xfrm>
            <a:off x="227494" y="4432048"/>
            <a:ext cx="111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DWI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4F52E5-54EC-9545-8714-E80949638FC1}"/>
              </a:ext>
            </a:extLst>
          </p:cNvPr>
          <p:cNvSpPr txBox="1"/>
          <p:nvPr/>
        </p:nvSpPr>
        <p:spPr>
          <a:xfrm>
            <a:off x="7011663" y="4446116"/>
            <a:ext cx="244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Diffusion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8248E-7DB2-CF47-9D48-18CE8329B7B3}"/>
              </a:ext>
            </a:extLst>
          </p:cNvPr>
          <p:cNvSpPr txBox="1"/>
          <p:nvPr/>
        </p:nvSpPr>
        <p:spPr>
          <a:xfrm>
            <a:off x="5425301" y="4723146"/>
            <a:ext cx="8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DWI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42E5B5-2AF3-BE41-94C3-58F4DAC371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9" t="24225" r="37857" b="27426"/>
          <a:stretch/>
        </p:blipFill>
        <p:spPr>
          <a:xfrm>
            <a:off x="316859" y="1435142"/>
            <a:ext cx="11316804" cy="353804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C981F2A-4F62-8B45-95A0-A7BC2DBB340E}"/>
              </a:ext>
            </a:extLst>
          </p:cNvPr>
          <p:cNvSpPr txBox="1">
            <a:spLocks/>
          </p:cNvSpPr>
          <p:nvPr/>
        </p:nvSpPr>
        <p:spPr>
          <a:xfrm>
            <a:off x="2630957" y="4384966"/>
            <a:ext cx="9002706" cy="67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1800" dirty="0">
                <a:solidFill>
                  <a:schemeClr val="bg1"/>
                </a:solidFill>
              </a:rPr>
              <a:t>T1                            DWI                                                                   FLAIR                                    T1 </a:t>
            </a:r>
            <a:r>
              <a:rPr lang="lt-LT" sz="1800" dirty="0" err="1">
                <a:solidFill>
                  <a:schemeClr val="bg1"/>
                </a:solidFill>
              </a:rPr>
              <a:t>fs+C</a:t>
            </a:r>
            <a:endParaRPr lang="lt-LT" sz="1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57D996-34A1-0442-B8EE-0B9F6B010401}"/>
              </a:ext>
            </a:extLst>
          </p:cNvPr>
          <p:cNvSpPr txBox="1"/>
          <p:nvPr/>
        </p:nvSpPr>
        <p:spPr>
          <a:xfrm>
            <a:off x="2407564" y="1553969"/>
            <a:ext cx="66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78F82-D088-2446-A113-69057D03723C}"/>
              </a:ext>
            </a:extLst>
          </p:cNvPr>
          <p:cNvSpPr txBox="1"/>
          <p:nvPr/>
        </p:nvSpPr>
        <p:spPr>
          <a:xfrm>
            <a:off x="5564669" y="1596779"/>
            <a:ext cx="74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341738-500D-1D4F-BA9B-3B0556B6E8DB}"/>
              </a:ext>
            </a:extLst>
          </p:cNvPr>
          <p:cNvSpPr txBox="1"/>
          <p:nvPr/>
        </p:nvSpPr>
        <p:spPr>
          <a:xfrm>
            <a:off x="8678524" y="1563803"/>
            <a:ext cx="56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C317CD-7084-4B46-BDDC-B377B7BE2DC1}"/>
              </a:ext>
            </a:extLst>
          </p:cNvPr>
          <p:cNvSpPr txBox="1"/>
          <p:nvPr/>
        </p:nvSpPr>
        <p:spPr>
          <a:xfrm>
            <a:off x="11198164" y="1553969"/>
            <a:ext cx="56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65A365-0052-DB45-AFFA-2E976FD42F04}"/>
              </a:ext>
            </a:extLst>
          </p:cNvPr>
          <p:cNvSpPr txBox="1"/>
          <p:nvPr/>
        </p:nvSpPr>
        <p:spPr>
          <a:xfrm>
            <a:off x="0" y="648027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F3BBCB-F25A-6D43-9C43-831C51DE4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8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3"/>
    </mc:Choice>
    <mc:Fallback>
      <p:transition spd="slow" advTm="2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2892F6-32F7-7345-AE73-ED76F6B8529D}"/>
              </a:ext>
            </a:extLst>
          </p:cNvPr>
          <p:cNvSpPr txBox="1"/>
          <p:nvPr/>
        </p:nvSpPr>
        <p:spPr>
          <a:xfrm>
            <a:off x="1367971" y="2264548"/>
            <a:ext cx="9136530" cy="318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Conventional Angiography – “Gold Standard”</a:t>
            </a:r>
          </a:p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Computed </a:t>
            </a:r>
            <a:r>
              <a:rPr lang="en-US" sz="2400" dirty="0">
                <a:cs typeface="Calibri" panose="020F0502020204030204" pitchFamily="34" charset="0"/>
              </a:rPr>
              <a:t>Tomography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Angiography (CTA) </a:t>
            </a:r>
          </a:p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Magnetic Resonance Angiography (MRA)</a:t>
            </a:r>
          </a:p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Transcranial color-coded duplex sonography (TCCS)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D5944-F630-9145-BADC-9E925EF6D170}"/>
              </a:ext>
            </a:extLst>
          </p:cNvPr>
          <p:cNvSpPr txBox="1"/>
          <p:nvPr/>
        </p:nvSpPr>
        <p:spPr>
          <a:xfrm>
            <a:off x="1535686" y="451791"/>
            <a:ext cx="9538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3200" dirty="0">
                <a:latin typeface="Calibri" panose="020F0502020204030204" pitchFamily="34" charset="0"/>
                <a:cs typeface="Calibri" panose="020F0502020204030204" pitchFamily="34" charset="0"/>
              </a:rPr>
              <a:t>Multimodal Imaging of cerebral arteries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85741-593D-AA45-8660-E36D387EF6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r="53717" b="123"/>
          <a:stretch/>
        </p:blipFill>
        <p:spPr>
          <a:xfrm>
            <a:off x="9510442" y="654058"/>
            <a:ext cx="2559904" cy="3020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00247-1520-3645-877B-51D246FC7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94" r="-1"/>
          <a:stretch/>
        </p:blipFill>
        <p:spPr>
          <a:xfrm>
            <a:off x="9510442" y="3742977"/>
            <a:ext cx="2559904" cy="2760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854A8-6371-B74B-BEC2-248FA493FBF2}"/>
              </a:ext>
            </a:extLst>
          </p:cNvPr>
          <p:cNvSpPr txBox="1"/>
          <p:nvPr/>
        </p:nvSpPr>
        <p:spPr>
          <a:xfrm>
            <a:off x="8660138" y="6550223"/>
            <a:ext cx="385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Valaikiene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 J, et al. AJNR Am J </a:t>
            </a:r>
            <a:r>
              <a:rPr lang="en-GB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Neuroradiol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28CFF25-5499-524B-B089-658262CFC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8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50"/>
    </mc:Choice>
    <mc:Fallback>
      <p:transition spd="slow" advTm="2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D76950-45DB-3B44-8A5B-074826E59AC9}"/>
              </a:ext>
            </a:extLst>
          </p:cNvPr>
          <p:cNvSpPr txBox="1"/>
          <p:nvPr/>
        </p:nvSpPr>
        <p:spPr>
          <a:xfrm>
            <a:off x="1252809" y="421013"/>
            <a:ext cx="1020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Transcranial color-coded sonography, TCCS (2018) </a:t>
            </a:r>
            <a:endParaRPr lang="en-LT" sz="36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8ECFD-9D86-6A43-87B0-7341CDD213CC}"/>
              </a:ext>
            </a:extLst>
          </p:cNvPr>
          <p:cNvSpPr txBox="1"/>
          <p:nvPr/>
        </p:nvSpPr>
        <p:spPr>
          <a:xfrm>
            <a:off x="2324530" y="5499254"/>
            <a:ext cx="978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Stenosis &gt;70 % in C1-2 segments of ICA bilaterally.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BDFCF-104B-804C-978C-F5216CA42E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12"/>
          <a:stretch/>
        </p:blipFill>
        <p:spPr>
          <a:xfrm>
            <a:off x="25044" y="1514849"/>
            <a:ext cx="6012074" cy="3263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325C5B-4F11-F84B-9FD4-55BA1FE4FE33}"/>
              </a:ext>
            </a:extLst>
          </p:cNvPr>
          <p:cNvSpPr txBox="1"/>
          <p:nvPr/>
        </p:nvSpPr>
        <p:spPr>
          <a:xfrm>
            <a:off x="85712" y="4766452"/>
            <a:ext cx="596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2000" dirty="0"/>
              <a:t>TCCS, coronal scanning plane:</a:t>
            </a:r>
            <a:r>
              <a:rPr lang="en-US" sz="2000" dirty="0"/>
              <a:t> left C1-2 segment of ICA</a:t>
            </a:r>
            <a:endParaRPr lang="en-LT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B504D-BE2F-814B-89F0-B97FDD77FD04}"/>
              </a:ext>
            </a:extLst>
          </p:cNvPr>
          <p:cNvSpPr txBox="1"/>
          <p:nvPr/>
        </p:nvSpPr>
        <p:spPr>
          <a:xfrm>
            <a:off x="6143215" y="4777863"/>
            <a:ext cx="596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2000" dirty="0"/>
              <a:t>TCCS, coronal scanning plane:</a:t>
            </a:r>
            <a:r>
              <a:rPr lang="en-US" sz="2000" dirty="0"/>
              <a:t> right C1-2 segment of ICA</a:t>
            </a:r>
            <a:endParaRPr lang="en-LT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7720DE-3A84-EF47-99F5-394DC0A8A4C4}"/>
              </a:ext>
            </a:extLst>
          </p:cNvPr>
          <p:cNvSpPr txBox="1"/>
          <p:nvPr/>
        </p:nvSpPr>
        <p:spPr>
          <a:xfrm>
            <a:off x="3305726" y="64369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893A80-EA49-BD43-8B90-8C9CE0EA3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514849"/>
            <a:ext cx="6200172" cy="32516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FF2006-F93B-4241-870C-52F29483E73F}"/>
              </a:ext>
            </a:extLst>
          </p:cNvPr>
          <p:cNvSpPr txBox="1"/>
          <p:nvPr/>
        </p:nvSpPr>
        <p:spPr>
          <a:xfrm>
            <a:off x="2854240" y="2330639"/>
            <a:ext cx="756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0F577A-B18B-7341-9F2A-0745E80E9369}"/>
              </a:ext>
            </a:extLst>
          </p:cNvPr>
          <p:cNvSpPr txBox="1"/>
          <p:nvPr/>
        </p:nvSpPr>
        <p:spPr>
          <a:xfrm>
            <a:off x="9326972" y="2260373"/>
            <a:ext cx="801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C4-5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DD2849-4977-D340-A6FC-55457AF18897}"/>
              </a:ext>
            </a:extLst>
          </p:cNvPr>
          <p:cNvSpPr txBox="1"/>
          <p:nvPr/>
        </p:nvSpPr>
        <p:spPr>
          <a:xfrm>
            <a:off x="8746682" y="2304254"/>
            <a:ext cx="801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C1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6AEF2B-74F9-AE47-AEB3-15FFFE0029AB}"/>
              </a:ext>
            </a:extLst>
          </p:cNvPr>
          <p:cNvCxnSpPr>
            <a:cxnSpLocks/>
          </p:cNvCxnSpPr>
          <p:nvPr/>
        </p:nvCxnSpPr>
        <p:spPr>
          <a:xfrm flipH="1">
            <a:off x="9548448" y="3604846"/>
            <a:ext cx="1301260" cy="75850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5A2E7BA-0DC1-1A4A-A693-4FA0E22B0CB5}"/>
              </a:ext>
            </a:extLst>
          </p:cNvPr>
          <p:cNvSpPr txBox="1"/>
          <p:nvPr/>
        </p:nvSpPr>
        <p:spPr>
          <a:xfrm>
            <a:off x="8449733" y="2138954"/>
            <a:ext cx="44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M1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789866-AA7B-0C42-8111-89F779F1B1E2}"/>
              </a:ext>
            </a:extLst>
          </p:cNvPr>
          <p:cNvSpPr txBox="1"/>
          <p:nvPr/>
        </p:nvSpPr>
        <p:spPr>
          <a:xfrm>
            <a:off x="8388142" y="2561798"/>
            <a:ext cx="599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DCA5BC-2E34-F14B-B10E-439654532F85}"/>
              </a:ext>
            </a:extLst>
          </p:cNvPr>
          <p:cNvSpPr txBox="1"/>
          <p:nvPr/>
        </p:nvSpPr>
        <p:spPr>
          <a:xfrm>
            <a:off x="2394816" y="2195109"/>
            <a:ext cx="44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M1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B09005-32EB-C34A-81A1-C24E2D655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6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0"/>
    </mc:Choice>
    <mc:Fallback>
      <p:transition spd="slow" advTm="1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C4AAB0A-14B0-0E42-8FD7-6F1CFF7D7828}"/>
              </a:ext>
            </a:extLst>
          </p:cNvPr>
          <p:cNvSpPr txBox="1">
            <a:spLocks/>
          </p:cNvSpPr>
          <p:nvPr/>
        </p:nvSpPr>
        <p:spPr>
          <a:xfrm>
            <a:off x="111251" y="565338"/>
            <a:ext cx="12400515" cy="38734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LT"/>
            </a:defPPr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1" i="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LT" sz="3600" dirty="0">
                <a:latin typeface="+mj-lt"/>
              </a:rPr>
              <a:t>TCCS criteria for intracranial ICA stenosis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14A748-AB5A-F641-A391-B49B2A278CCF}"/>
              </a:ext>
            </a:extLst>
          </p:cNvPr>
          <p:cNvSpPr txBox="1"/>
          <p:nvPr/>
        </p:nvSpPr>
        <p:spPr>
          <a:xfrm>
            <a:off x="4640640" y="4023699"/>
            <a:ext cx="594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latin typeface="Calibri" panose="020F0502020204030204" pitchFamily="34" charset="0"/>
                <a:cs typeface="Calibri" panose="020F0502020204030204" pitchFamily="34" charset="0"/>
              </a:rPr>
              <a:t>C1 stenosis: 307/164 cm/s, C1/ICA=4.0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F3F78F-9934-8348-AD14-A2C133F2DB49}"/>
              </a:ext>
            </a:extLst>
          </p:cNvPr>
          <p:cNvSpPr txBox="1"/>
          <p:nvPr/>
        </p:nvSpPr>
        <p:spPr>
          <a:xfrm>
            <a:off x="105454" y="4015318"/>
            <a:ext cx="378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latin typeface="Calibri" panose="020F0502020204030204" pitchFamily="34" charset="0"/>
                <a:cs typeface="Calibri" panose="020F0502020204030204" pitchFamily="34" charset="0"/>
              </a:rPr>
              <a:t>Post-stenotic M1 flow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391721-E45C-2B4C-99B0-CF17B61CA46A}"/>
              </a:ext>
            </a:extLst>
          </p:cNvPr>
          <p:cNvSpPr txBox="1"/>
          <p:nvPr/>
        </p:nvSpPr>
        <p:spPr>
          <a:xfrm>
            <a:off x="3289091" y="4866082"/>
            <a:ext cx="6259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L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Criteria for ≥70% C1 stenosis of intracranial ICA: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B006E6-1966-374B-AF87-40A9569F96CA}"/>
              </a:ext>
            </a:extLst>
          </p:cNvPr>
          <p:cNvSpPr txBox="1"/>
          <p:nvPr/>
        </p:nvSpPr>
        <p:spPr>
          <a:xfrm>
            <a:off x="3324261" y="5421316"/>
            <a:ext cx="6083507" cy="967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L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L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PSV &gt;200 cm/s     </a:t>
            </a:r>
            <a:r>
              <a:rPr lang="en-US" altLang="en-LT" sz="2000" dirty="0">
                <a:latin typeface="Calibri" panose="020F0502020204030204" pitchFamily="34" charset="0"/>
                <a:cs typeface="Calibri" panose="020F0502020204030204" pitchFamily="34" charset="0"/>
              </a:rPr>
              <a:t>(specificity 100%; sensitivity 71%) </a:t>
            </a:r>
          </a:p>
          <a:p>
            <a:pPr>
              <a:lnSpc>
                <a:spcPct val="150000"/>
              </a:lnSpc>
            </a:pPr>
            <a:r>
              <a:rPr lang="en-US" altLang="en-L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L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C1/ICA* &gt;3              </a:t>
            </a:r>
            <a:r>
              <a:rPr lang="en-US" altLang="en-LT" sz="2000" dirty="0">
                <a:latin typeface="Calibri" panose="020F0502020204030204" pitchFamily="34" charset="0"/>
                <a:cs typeface="Calibri" panose="020F0502020204030204" pitchFamily="34" charset="0"/>
              </a:rPr>
              <a:t>(specificity 93%;   sensitivity 86%)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2555B-FF1C-DC47-8DE6-123DA8FDB5B2}"/>
              </a:ext>
            </a:extLst>
          </p:cNvPr>
          <p:cNvSpPr txBox="1"/>
          <p:nvPr/>
        </p:nvSpPr>
        <p:spPr>
          <a:xfrm>
            <a:off x="8660138" y="6550223"/>
            <a:ext cx="385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Valaikiene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 J, et al. AJNR Am J </a:t>
            </a:r>
            <a:r>
              <a:rPr lang="en-GB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Neuroradiol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 2008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BD04F9-42A9-8045-B36F-431E26EFF6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" t="3512" r="-1093"/>
          <a:stretch/>
        </p:blipFill>
        <p:spPr>
          <a:xfrm>
            <a:off x="9059" y="1413891"/>
            <a:ext cx="4911890" cy="26399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CFB719-1E49-A245-85D8-CB203B311E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641"/>
          <a:stretch/>
        </p:blipFill>
        <p:spPr>
          <a:xfrm>
            <a:off x="8175063" y="1396811"/>
            <a:ext cx="3983072" cy="26658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A870AB7-8932-8D46-B890-28129E155DDB}"/>
              </a:ext>
            </a:extLst>
          </p:cNvPr>
          <p:cNvSpPr txBox="1"/>
          <p:nvPr/>
        </p:nvSpPr>
        <p:spPr>
          <a:xfrm>
            <a:off x="9271305" y="4023699"/>
            <a:ext cx="304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latin typeface="Calibri" panose="020F0502020204030204" pitchFamily="34" charset="0"/>
                <a:cs typeface="Calibri" panose="020F0502020204030204" pitchFamily="34" charset="0"/>
              </a:rPr>
              <a:t>Pre-stenotic  C4-5 flow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CC93D7-9054-A040-9671-466D602A37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12" r="21222" b="3512"/>
          <a:stretch/>
        </p:blipFill>
        <p:spPr>
          <a:xfrm>
            <a:off x="4636683" y="1394987"/>
            <a:ext cx="4015520" cy="2665804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7C616DC-33EF-CC4E-89EC-734B75570031}"/>
              </a:ext>
            </a:extLst>
          </p:cNvPr>
          <p:cNvCxnSpPr>
            <a:cxnSpLocks/>
          </p:cNvCxnSpPr>
          <p:nvPr/>
        </p:nvCxnSpPr>
        <p:spPr>
          <a:xfrm flipH="1">
            <a:off x="7034442" y="1590772"/>
            <a:ext cx="785809" cy="62308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23209FF-DB27-504A-903A-415BFA9B7345}"/>
              </a:ext>
            </a:extLst>
          </p:cNvPr>
          <p:cNvSpPr txBox="1"/>
          <p:nvPr/>
        </p:nvSpPr>
        <p:spPr>
          <a:xfrm>
            <a:off x="9059" y="6550223"/>
            <a:ext cx="283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dirty="0"/>
              <a:t>*the ratio of mean velocies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417ABE-CB09-7C4D-927C-7302C62C0A9B}"/>
              </a:ext>
            </a:extLst>
          </p:cNvPr>
          <p:cNvSpPr txBox="1"/>
          <p:nvPr/>
        </p:nvSpPr>
        <p:spPr>
          <a:xfrm>
            <a:off x="1774406" y="1906076"/>
            <a:ext cx="44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M1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60087E-07D5-F84F-8B68-476089446BAD}"/>
              </a:ext>
            </a:extLst>
          </p:cNvPr>
          <p:cNvSpPr txBox="1"/>
          <p:nvPr/>
        </p:nvSpPr>
        <p:spPr>
          <a:xfrm>
            <a:off x="6837466" y="1923012"/>
            <a:ext cx="44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51A8E-70AE-D34E-8802-6500211BC556}"/>
              </a:ext>
            </a:extLst>
          </p:cNvPr>
          <p:cNvSpPr txBox="1"/>
          <p:nvPr/>
        </p:nvSpPr>
        <p:spPr>
          <a:xfrm>
            <a:off x="10905067" y="1939948"/>
            <a:ext cx="694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C4-5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D6C282-5B5E-FA4E-AC3F-73C52CAD65D3}"/>
              </a:ext>
            </a:extLst>
          </p:cNvPr>
          <p:cNvSpPr txBox="1"/>
          <p:nvPr/>
        </p:nvSpPr>
        <p:spPr>
          <a:xfrm>
            <a:off x="1774406" y="2132551"/>
            <a:ext cx="599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F2CFB7-5203-034F-83FF-CEAEF3F51759}"/>
              </a:ext>
            </a:extLst>
          </p:cNvPr>
          <p:cNvSpPr txBox="1"/>
          <p:nvPr/>
        </p:nvSpPr>
        <p:spPr>
          <a:xfrm>
            <a:off x="6414132" y="1956878"/>
            <a:ext cx="44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M1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35D2AD-82F8-EE45-B304-6DFB4A3E5B0E}"/>
              </a:ext>
            </a:extLst>
          </p:cNvPr>
          <p:cNvSpPr txBox="1"/>
          <p:nvPr/>
        </p:nvSpPr>
        <p:spPr>
          <a:xfrm>
            <a:off x="6414132" y="2183353"/>
            <a:ext cx="599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35FBFD-6A6C-7648-92DC-7E98FBD1B812}"/>
              </a:ext>
            </a:extLst>
          </p:cNvPr>
          <p:cNvSpPr txBox="1"/>
          <p:nvPr/>
        </p:nvSpPr>
        <p:spPr>
          <a:xfrm>
            <a:off x="2231615" y="1990747"/>
            <a:ext cx="44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B55BAB-D715-7B4F-A0D3-A248868E1B8D}"/>
              </a:ext>
            </a:extLst>
          </p:cNvPr>
          <p:cNvSpPr txBox="1"/>
          <p:nvPr/>
        </p:nvSpPr>
        <p:spPr>
          <a:xfrm>
            <a:off x="105454" y="3764095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          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269930-EB26-F743-9497-42B648694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2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94"/>
    </mc:Choice>
    <mc:Fallback>
      <p:transition spd="slow" advTm="2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CAC6F99-5F5B-E144-8EE6-74556124D418}"/>
              </a:ext>
            </a:extLst>
          </p:cNvPr>
          <p:cNvSpPr txBox="1">
            <a:spLocks/>
          </p:cNvSpPr>
          <p:nvPr/>
        </p:nvSpPr>
        <p:spPr>
          <a:xfrm>
            <a:off x="184506" y="531389"/>
            <a:ext cx="12007493" cy="716098"/>
          </a:xfrm>
          <a:prstGeom prst="rect">
            <a:avLst/>
          </a:prstGeom>
        </p:spPr>
        <p:txBody>
          <a:bodyPr lIns="0" tIns="0" rIns="0" bIns="0"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1" i="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LT" sz="3600" dirty="0">
                <a:latin typeface="+mj-lt"/>
              </a:rPr>
              <a:t>TCCS: grading  criteria for intracranial  stenosis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E79D04-0268-F94F-9630-77E3E6F42454}"/>
              </a:ext>
            </a:extLst>
          </p:cNvPr>
          <p:cNvSpPr txBox="1"/>
          <p:nvPr/>
        </p:nvSpPr>
        <p:spPr>
          <a:xfrm>
            <a:off x="8516518" y="6455196"/>
            <a:ext cx="46020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600" i="1" dirty="0"/>
              <a:t>Danyel</a:t>
            </a:r>
            <a:r>
              <a:rPr lang="en-GB" sz="1600" i="1" dirty="0"/>
              <a:t> et al. </a:t>
            </a:r>
            <a:r>
              <a:rPr lang="en-LT" sz="1600" i="1" dirty="0"/>
              <a:t>Ultrasound Med Biol. 2020</a:t>
            </a:r>
          </a:p>
          <a:p>
            <a:endParaRPr lang="en-LT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FBF79C-434F-674C-B020-00C9189E91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72"/>
          <a:stretch/>
        </p:blipFill>
        <p:spPr>
          <a:xfrm>
            <a:off x="59478" y="1535501"/>
            <a:ext cx="12073043" cy="479111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8C973D-6BA1-414A-9726-1E3A89895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8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0"/>
    </mc:Choice>
    <mc:Fallback>
      <p:transition spd="slow" advTm="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56913C-D442-4044-B2AF-1C087D138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564" y="1866425"/>
            <a:ext cx="3652718" cy="2378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5E6DED-9652-6E49-93A1-3BBBFD988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29" y="1878121"/>
            <a:ext cx="4556104" cy="2397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5E57F9-4182-D74E-8EE0-CD260032D0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042"/>
          <a:stretch/>
        </p:blipFill>
        <p:spPr>
          <a:xfrm>
            <a:off x="8343167" y="1866425"/>
            <a:ext cx="3757930" cy="23975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CEF401-9D58-4B46-B87D-C429D569EE34}"/>
              </a:ext>
            </a:extLst>
          </p:cNvPr>
          <p:cNvSpPr txBox="1"/>
          <p:nvPr/>
        </p:nvSpPr>
        <p:spPr>
          <a:xfrm>
            <a:off x="4722329" y="424511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/>
              <a:t>Transforaminal approach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EF222C-F0C1-204A-AA48-F26B7B6DBD24}"/>
              </a:ext>
            </a:extLst>
          </p:cNvPr>
          <p:cNvSpPr txBox="1"/>
          <p:nvPr/>
        </p:nvSpPr>
        <p:spPr>
          <a:xfrm>
            <a:off x="6737394" y="2895521"/>
            <a:ext cx="963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R</a:t>
            </a:r>
            <a:r>
              <a:rPr lang="en-LT" sz="1400" dirty="0">
                <a:solidFill>
                  <a:schemeClr val="bg1"/>
                </a:solidFill>
              </a:rPr>
              <a:t>ight V4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40456A-4BA6-EE4F-8125-4CCC06B120B1}"/>
              </a:ext>
            </a:extLst>
          </p:cNvPr>
          <p:cNvCxnSpPr>
            <a:cxnSpLocks/>
          </p:cNvCxnSpPr>
          <p:nvPr/>
        </p:nvCxnSpPr>
        <p:spPr>
          <a:xfrm>
            <a:off x="5819251" y="3076911"/>
            <a:ext cx="50407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774D65-1C65-3249-BE84-3A966D9DFFA9}"/>
              </a:ext>
            </a:extLst>
          </p:cNvPr>
          <p:cNvSpPr txBox="1"/>
          <p:nvPr/>
        </p:nvSpPr>
        <p:spPr>
          <a:xfrm>
            <a:off x="4993262" y="2895524"/>
            <a:ext cx="963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Left </a:t>
            </a:r>
            <a:r>
              <a:rPr lang="en-LT" sz="1400" dirty="0">
                <a:solidFill>
                  <a:schemeClr val="bg1"/>
                </a:solidFill>
              </a:rPr>
              <a:t>V4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728B6-ADE2-4A49-A3AF-66C228558BBC}"/>
              </a:ext>
            </a:extLst>
          </p:cNvPr>
          <p:cNvSpPr txBox="1"/>
          <p:nvPr/>
        </p:nvSpPr>
        <p:spPr>
          <a:xfrm>
            <a:off x="10812659" y="2339985"/>
            <a:ext cx="963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R</a:t>
            </a:r>
            <a:r>
              <a:rPr lang="en-LT" sz="1400" dirty="0">
                <a:solidFill>
                  <a:schemeClr val="bg1"/>
                </a:solidFill>
              </a:rPr>
              <a:t>ight V4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41D019-75EE-B64B-9DFD-757BFE3226CD}"/>
              </a:ext>
            </a:extLst>
          </p:cNvPr>
          <p:cNvSpPr txBox="1"/>
          <p:nvPr/>
        </p:nvSpPr>
        <p:spPr>
          <a:xfrm>
            <a:off x="8688899" y="4252043"/>
            <a:ext cx="344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/>
              <a:t>Right V4 segment stenosis &gt; 50%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637B48-28B2-8A4D-B221-1101D7AC5D6A}"/>
              </a:ext>
            </a:extLst>
          </p:cNvPr>
          <p:cNvSpPr txBox="1"/>
          <p:nvPr/>
        </p:nvSpPr>
        <p:spPr>
          <a:xfrm>
            <a:off x="515452" y="4227981"/>
            <a:ext cx="344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/>
              <a:t>Right M1 segment stenosis &lt; 50%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92DB31-7219-0D4C-A2AA-73C53A9F8ED8}"/>
              </a:ext>
            </a:extLst>
          </p:cNvPr>
          <p:cNvSpPr txBox="1"/>
          <p:nvPr/>
        </p:nvSpPr>
        <p:spPr>
          <a:xfrm>
            <a:off x="1061589" y="435108"/>
            <a:ext cx="1135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TCCS: right M1, right V4 stenosis, left V4 occlusion in susp.</a:t>
            </a:r>
            <a:endParaRPr lang="en-LT" sz="3600" b="1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98CDCF-B9A8-3B48-B88B-702EF7A9DF3E}"/>
              </a:ext>
            </a:extLst>
          </p:cNvPr>
          <p:cNvSpPr txBox="1"/>
          <p:nvPr/>
        </p:nvSpPr>
        <p:spPr>
          <a:xfrm>
            <a:off x="1" y="64886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3F83DC-7258-2F49-A69B-E2E7D7DDE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2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99"/>
    </mc:Choice>
    <mc:Fallback>
      <p:transition spd="slow" advTm="11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B8AC8A-55E3-7F4B-A37B-E329A1BD2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177" y="1247487"/>
            <a:ext cx="8885646" cy="479728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93A4D2-E4F3-FD45-AC47-32095EF49268}"/>
              </a:ext>
            </a:extLst>
          </p:cNvPr>
          <p:cNvSpPr txBox="1"/>
          <p:nvPr/>
        </p:nvSpPr>
        <p:spPr>
          <a:xfrm>
            <a:off x="1152037" y="321443"/>
            <a:ext cx="1020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TCCS: </a:t>
            </a:r>
            <a:r>
              <a:rPr lang="en-US" sz="3600" b="1" dirty="0" err="1">
                <a:latin typeface="+mj-lt"/>
              </a:rPr>
              <a:t>microembolic</a:t>
            </a:r>
            <a:r>
              <a:rPr lang="en-US" sz="3600" b="1" dirty="0">
                <a:latin typeface="+mj-lt"/>
              </a:rPr>
              <a:t> signals, MES (2018) </a:t>
            </a:r>
            <a:endParaRPr lang="en-LT" sz="36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1A340-F54D-7D4D-BCAA-F4BE6150C417}"/>
              </a:ext>
            </a:extLst>
          </p:cNvPr>
          <p:cNvSpPr txBox="1"/>
          <p:nvPr/>
        </p:nvSpPr>
        <p:spPr>
          <a:xfrm>
            <a:off x="156954" y="600055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T" sz="2400" dirty="0"/>
              <a:t>Transtemporal approach, axial scanning plan: MES registered in right A1 of ACA.   </a:t>
            </a: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4F7AD730-A76D-5B4D-B326-308FB340C317}"/>
              </a:ext>
            </a:extLst>
          </p:cNvPr>
          <p:cNvSpPr/>
          <p:nvPr/>
        </p:nvSpPr>
        <p:spPr>
          <a:xfrm>
            <a:off x="5645408" y="5631922"/>
            <a:ext cx="82379" cy="329762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D0F6AD-20F2-3E47-83F1-EE96362BEDE1}"/>
              </a:ext>
            </a:extLst>
          </p:cNvPr>
          <p:cNvSpPr txBox="1"/>
          <p:nvPr/>
        </p:nvSpPr>
        <p:spPr>
          <a:xfrm>
            <a:off x="5093340" y="2449453"/>
            <a:ext cx="44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M1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C8149-3D9B-5346-989D-169D58E7124C}"/>
              </a:ext>
            </a:extLst>
          </p:cNvPr>
          <p:cNvSpPr txBox="1"/>
          <p:nvPr/>
        </p:nvSpPr>
        <p:spPr>
          <a:xfrm>
            <a:off x="5093340" y="2854170"/>
            <a:ext cx="599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808DCF-4A07-F343-92E9-29B94E5CD2B1}"/>
              </a:ext>
            </a:extLst>
          </p:cNvPr>
          <p:cNvSpPr txBox="1"/>
          <p:nvPr/>
        </p:nvSpPr>
        <p:spPr>
          <a:xfrm>
            <a:off x="5708470" y="2915014"/>
            <a:ext cx="599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dirty="0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F6B21-FE14-2947-AD26-68E17E810B12}"/>
              </a:ext>
            </a:extLst>
          </p:cNvPr>
          <p:cNvSpPr txBox="1"/>
          <p:nvPr/>
        </p:nvSpPr>
        <p:spPr>
          <a:xfrm>
            <a:off x="156954" y="6488668"/>
            <a:ext cx="12035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369FE7-E7CF-EF45-9894-5F4D3D3BC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2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51"/>
    </mc:Choice>
    <mc:Fallback>
      <p:transition spd="slow" advTm="1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F4722E-FAA4-4B41-997C-ADE30BAD1D15}"/>
              </a:ext>
            </a:extLst>
          </p:cNvPr>
          <p:cNvSpPr txBox="1"/>
          <p:nvPr/>
        </p:nvSpPr>
        <p:spPr>
          <a:xfrm>
            <a:off x="-184506" y="45968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T" sz="3600" b="1" dirty="0">
                <a:latin typeface="+mj-lt"/>
              </a:rPr>
              <a:t>Conventional angiography (2018)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B5BEE6-5C43-F545-96EE-AED45B81FDAD}"/>
              </a:ext>
            </a:extLst>
          </p:cNvPr>
          <p:cNvGrpSpPr/>
          <p:nvPr/>
        </p:nvGrpSpPr>
        <p:grpSpPr>
          <a:xfrm>
            <a:off x="1428638" y="1247487"/>
            <a:ext cx="9302708" cy="4930181"/>
            <a:chOff x="1428638" y="1247487"/>
            <a:chExt cx="9302708" cy="49301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C93FF9-82F3-A24F-8EC1-53341B832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83" b="2686"/>
            <a:stretch/>
          </p:blipFill>
          <p:spPr>
            <a:xfrm>
              <a:off x="1428638" y="1247487"/>
              <a:ext cx="4275348" cy="49301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AB48E9-5283-9C48-8BDF-7EC78BAEC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637" r="3432" b="2686"/>
            <a:stretch/>
          </p:blipFill>
          <p:spPr>
            <a:xfrm>
              <a:off x="5970219" y="1268782"/>
              <a:ext cx="4761127" cy="490888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747FC5-E6AB-0E4A-855D-18190EDD78CB}"/>
                </a:ext>
              </a:extLst>
            </p:cNvPr>
            <p:cNvSpPr txBox="1"/>
            <p:nvPr/>
          </p:nvSpPr>
          <p:spPr>
            <a:xfrm>
              <a:off x="1460654" y="5684717"/>
              <a:ext cx="3513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Left </a:t>
              </a:r>
              <a:r>
                <a:rPr lang="en-LT" sz="2400" dirty="0"/>
                <a:t>ICA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699471-985F-264B-B3A0-809EDB1ABA3B}"/>
                </a:ext>
              </a:extLst>
            </p:cNvPr>
            <p:cNvSpPr txBox="1"/>
            <p:nvPr/>
          </p:nvSpPr>
          <p:spPr>
            <a:xfrm>
              <a:off x="6127625" y="5684716"/>
              <a:ext cx="3513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R</a:t>
              </a:r>
              <a:r>
                <a:rPr lang="en-LT" sz="2400" dirty="0"/>
                <a:t>ight ICA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7CE4ED8-59EA-324C-B6A2-79AD750B8047}"/>
                </a:ext>
              </a:extLst>
            </p:cNvPr>
            <p:cNvCxnSpPr>
              <a:cxnSpLocks/>
            </p:cNvCxnSpPr>
            <p:nvPr/>
          </p:nvCxnSpPr>
          <p:spPr>
            <a:xfrm>
              <a:off x="1901626" y="1531541"/>
              <a:ext cx="1251285" cy="48126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04B7BE3-758F-3849-80D9-E31E4F29A800}"/>
                </a:ext>
              </a:extLst>
            </p:cNvPr>
            <p:cNvCxnSpPr>
              <a:cxnSpLocks/>
            </p:cNvCxnSpPr>
            <p:nvPr/>
          </p:nvCxnSpPr>
          <p:spPr>
            <a:xfrm>
              <a:off x="7150298" y="2096168"/>
              <a:ext cx="1467877" cy="6577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1D43D1A-9B81-4A43-BADC-7EC0E0184C10}"/>
              </a:ext>
            </a:extLst>
          </p:cNvPr>
          <p:cNvSpPr txBox="1"/>
          <p:nvPr/>
        </p:nvSpPr>
        <p:spPr>
          <a:xfrm>
            <a:off x="1252810" y="6195028"/>
            <a:ext cx="1012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Multiple intracranial lesions: left C1 of ICA </a:t>
            </a:r>
            <a:r>
              <a:rPr lang="en-LT" dirty="0"/>
              <a:t>stenosis </a:t>
            </a:r>
            <a:r>
              <a:rPr lang="en-US" dirty="0"/>
              <a:t>90% </a:t>
            </a:r>
            <a:r>
              <a:rPr lang="en-GB" dirty="0"/>
              <a:t>, right ICA C2 </a:t>
            </a:r>
            <a:r>
              <a:rPr lang="en-LT" dirty="0"/>
              <a:t>60%</a:t>
            </a:r>
            <a:r>
              <a:rPr lang="en-GB" dirty="0"/>
              <a:t>, right V4 </a:t>
            </a:r>
            <a:r>
              <a:rPr lang="en-LT" dirty="0"/>
              <a:t>50</a:t>
            </a:r>
            <a:r>
              <a:rPr lang="en-GB" dirty="0"/>
              <a:t>%, left V4 occlusion.</a:t>
            </a:r>
            <a:r>
              <a:rPr lang="en-LT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C9A5DF-7297-E84E-9F18-8FB0CF69C2B8}"/>
              </a:ext>
            </a:extLst>
          </p:cNvPr>
          <p:cNvSpPr txBox="1"/>
          <p:nvPr/>
        </p:nvSpPr>
        <p:spPr>
          <a:xfrm>
            <a:off x="0" y="648027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738FA1-FB16-6748-99EE-13FDA229D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7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9"/>
    </mc:Choice>
    <mc:Fallback>
      <p:transition spd="slow" advTm="11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61D420-5D02-2447-BA4B-C3F1AF7C6FA3}"/>
              </a:ext>
            </a:extLst>
          </p:cNvPr>
          <p:cNvSpPr txBox="1"/>
          <p:nvPr/>
        </p:nvSpPr>
        <p:spPr>
          <a:xfrm>
            <a:off x="275975" y="1511015"/>
            <a:ext cx="1191602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500" dirty="0"/>
              <a:t>Thalidomide was discontinued, </a:t>
            </a:r>
            <a:r>
              <a:rPr lang="en-US" sz="2500" dirty="0" err="1"/>
              <a:t>CyBorD</a:t>
            </a:r>
            <a:r>
              <a:rPr lang="en-US" sz="2500" dirty="0"/>
              <a:t>* regimen </a:t>
            </a:r>
            <a:r>
              <a:rPr lang="en-US" sz="2400" dirty="0"/>
              <a:t>was activated (5x). </a:t>
            </a:r>
            <a:r>
              <a:rPr lang="en-US" sz="2500" dirty="0"/>
              <a:t>Additionally the patient was treated with low-molecular-weight heparin</a:t>
            </a:r>
            <a:r>
              <a:rPr lang="en-LT" sz="2500" dirty="0"/>
              <a:t> (Nadroparinum calcicum) </a:t>
            </a:r>
            <a:r>
              <a:rPr lang="en-US" sz="2500" dirty="0"/>
              <a:t>0,6x2 for the presumable embolization.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5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500" dirty="0"/>
              <a:t>After 3 months the weakness of left hand occurred, aspirin was added. As neurological symptoms progressed, MRI were small new ischemic lesions, </a:t>
            </a:r>
            <a:r>
              <a:rPr lang="en-LT" sz="2400" dirty="0"/>
              <a:t>VD-PACE** </a:t>
            </a:r>
            <a:r>
              <a:rPr lang="en-US" sz="2400" dirty="0"/>
              <a:t>regimen was administered (3x). The remission of MM was achieved at 05. 2019.</a:t>
            </a:r>
          </a:p>
          <a:p>
            <a:endParaRPr lang="en-US" sz="25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500" dirty="0"/>
              <a:t>To prolong survival, an autologous bone marrow stem cell transplantation was successfully performed </a:t>
            </a:r>
            <a:r>
              <a:rPr lang="en-US" sz="2400" dirty="0"/>
              <a:t>at 07. 2019.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4EE2B2-78A0-E147-91D6-07D6DEB4ECFF}"/>
              </a:ext>
            </a:extLst>
          </p:cNvPr>
          <p:cNvSpPr txBox="1"/>
          <p:nvPr/>
        </p:nvSpPr>
        <p:spPr>
          <a:xfrm>
            <a:off x="275975" y="421013"/>
            <a:ext cx="1173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T" sz="3600" dirty="0">
                <a:latin typeface="+mj-lt"/>
              </a:rPr>
              <a:t>Further treatment and course of the disease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7FB9C-8335-6145-A052-A76494735633}"/>
              </a:ext>
            </a:extLst>
          </p:cNvPr>
          <p:cNvSpPr txBox="1"/>
          <p:nvPr/>
        </p:nvSpPr>
        <p:spPr>
          <a:xfrm>
            <a:off x="359329" y="5804498"/>
            <a:ext cx="11473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*Cyclophosphamide-Bortezomib (</a:t>
            </a:r>
            <a:r>
              <a:rPr lang="en-GB" dirty="0" err="1"/>
              <a:t>Velcade</a:t>
            </a:r>
            <a:r>
              <a:rPr lang="en-GB" dirty="0"/>
              <a:t>)-Dexamethasone</a:t>
            </a:r>
          </a:p>
          <a:p>
            <a:r>
              <a:rPr lang="en-LT" dirty="0"/>
              <a:t>**</a:t>
            </a:r>
            <a:r>
              <a:rPr lang="en-GB" dirty="0"/>
              <a:t> Bortezomib-Dexamethasone-Cisplatin (</a:t>
            </a:r>
            <a:r>
              <a:rPr lang="en-GB" dirty="0" err="1"/>
              <a:t>Platinol</a:t>
            </a:r>
            <a:r>
              <a:rPr lang="en-GB" dirty="0"/>
              <a:t>)-Doxorubicin (Adriamycin)-Cyclophosphamide-Etoposide</a:t>
            </a:r>
            <a:endParaRPr lang="en-L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F8DAC-0F6D-984F-8E9A-2FFC28CBA5C2}"/>
              </a:ext>
            </a:extLst>
          </p:cNvPr>
          <p:cNvSpPr txBox="1"/>
          <p:nvPr/>
        </p:nvSpPr>
        <p:spPr>
          <a:xfrm>
            <a:off x="0" y="648027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BFF07FF-40EE-9B46-ADF2-60CBD5F7C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83"/>
    </mc:Choice>
    <mc:Fallback>
      <p:transition spd="slow" advTm="52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CD58EF-FC12-2B4F-A874-3F1DDAB0754F}"/>
              </a:ext>
            </a:extLst>
          </p:cNvPr>
          <p:cNvSpPr txBox="1"/>
          <p:nvPr/>
        </p:nvSpPr>
        <p:spPr>
          <a:xfrm>
            <a:off x="646404" y="2111998"/>
            <a:ext cx="1154559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Repeated TCCS: intracranial stenotic lesions, predominantly  in the distal ICA.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High-resolution MRA: contrast enhancement in the walls of the distal ICA.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Genetic testing of COL4A1, 2, CTC1, GLA, HTRA1, N3ECD, NEMO, NOTCH3, TREX1 – no pathogenic minor/points variant identified in these genes. </a:t>
            </a:r>
            <a:endParaRPr lang="en-LT" sz="2400" dirty="0"/>
          </a:p>
          <a:p>
            <a:pPr marL="342900" indent="-342900">
              <a:buFont typeface="Wingdings" pitchFamily="2" charset="2"/>
              <a:buChar char="§"/>
            </a:pPr>
            <a:endParaRPr lang="en-LT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No more cerebrovascular events occurred within next two years of the follow-up.</a:t>
            </a:r>
            <a:endParaRPr lang="en-LT" sz="2400" dirty="0"/>
          </a:p>
          <a:p>
            <a:endParaRPr lang="en-US" dirty="0"/>
          </a:p>
          <a:p>
            <a:endParaRPr lang="en-LT" dirty="0"/>
          </a:p>
          <a:p>
            <a:endParaRPr lang="en-L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30364-4398-4647-89F6-B1C643067978}"/>
              </a:ext>
            </a:extLst>
          </p:cNvPr>
          <p:cNvSpPr txBox="1"/>
          <p:nvPr/>
        </p:nvSpPr>
        <p:spPr>
          <a:xfrm>
            <a:off x="0" y="4210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T" sz="3600" dirty="0">
                <a:latin typeface="+mj-lt"/>
              </a:rPr>
              <a:t>The follow-up: TCCS, MRI, genetic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F89C4-CBCB-9149-9E2E-CA87BF0BFDB9}"/>
              </a:ext>
            </a:extLst>
          </p:cNvPr>
          <p:cNvSpPr txBox="1"/>
          <p:nvPr/>
        </p:nvSpPr>
        <p:spPr>
          <a:xfrm>
            <a:off x="0" y="648027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0859CA-617A-BB43-A59D-53A939903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9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56"/>
    </mc:Choice>
    <mc:Fallback>
      <p:transition spd="slow" advTm="2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vilnius_university.pdf">
            <a:extLst>
              <a:ext uri="{FF2B5EF4-FFF2-40B4-BE49-F238E27FC236}">
                <a16:creationId xmlns:a16="http://schemas.microsoft.com/office/drawing/2014/main" id="{F1E26D49-CEBE-D743-A6E3-D966817C20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B90BF3-A9DA-E642-8C39-D75415F9C2C7}"/>
              </a:ext>
            </a:extLst>
          </p:cNvPr>
          <p:cNvSpPr txBox="1"/>
          <p:nvPr/>
        </p:nvSpPr>
        <p:spPr>
          <a:xfrm>
            <a:off x="228600" y="459530"/>
            <a:ext cx="11778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i="0" dirty="0">
                <a:latin typeface="+mj-lt"/>
                <a:ea typeface="MS PGothic" charset="0"/>
                <a:cs typeface="MS PGothic" charset="0"/>
              </a:rPr>
              <a:t>Disclosures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E0265-A191-B241-852B-17D32D0A5B51}"/>
              </a:ext>
            </a:extLst>
          </p:cNvPr>
          <p:cNvSpPr txBox="1"/>
          <p:nvPr/>
        </p:nvSpPr>
        <p:spPr>
          <a:xfrm>
            <a:off x="2184400" y="2287242"/>
            <a:ext cx="1026668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  <a:defRPr/>
            </a:pPr>
            <a:r>
              <a:rPr lang="en-US" sz="2400" i="0" dirty="0">
                <a:solidFill>
                  <a:srgbClr val="000000"/>
                </a:solidFill>
                <a:latin typeface="+mn-lt"/>
                <a:ea typeface="MS PGothic" charset="0"/>
                <a:cs typeface="Arial" charset="0"/>
              </a:rPr>
              <a:t>The Speaker has no financial interests in any product or device discussed.</a:t>
            </a:r>
          </a:p>
          <a:p>
            <a:pPr marL="342900" indent="-342900">
              <a:buFont typeface="Wingdings" charset="2"/>
              <a:buChar char="§"/>
              <a:defRPr/>
            </a:pPr>
            <a:endParaRPr lang="en-US" sz="2400" i="0" dirty="0">
              <a:solidFill>
                <a:srgbClr val="000000"/>
              </a:solidFill>
              <a:latin typeface="+mn-lt"/>
              <a:ea typeface="MS PGothic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  <a:defRPr/>
            </a:pPr>
            <a:endParaRPr lang="en-US" sz="2400" i="0" dirty="0">
              <a:solidFill>
                <a:srgbClr val="000000"/>
              </a:solidFill>
              <a:latin typeface="+mn-lt"/>
              <a:ea typeface="MS PGothic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  <a:defRPr/>
            </a:pPr>
            <a:r>
              <a:rPr lang="en-US" sz="2400" i="0" dirty="0">
                <a:solidFill>
                  <a:srgbClr val="000000"/>
                </a:solidFill>
                <a:latin typeface="+mn-lt"/>
                <a:ea typeface="MS PGothic" charset="0"/>
                <a:cs typeface="Arial" charset="0"/>
              </a:rPr>
              <a:t>The Speaker has no conflict of interests to disclose.</a:t>
            </a:r>
          </a:p>
          <a:p>
            <a:pPr marL="342900" indent="-342900">
              <a:buFont typeface="Wingdings" charset="2"/>
              <a:buChar char="§"/>
              <a:defRPr/>
            </a:pPr>
            <a:endParaRPr lang="en-US" sz="2400" i="0" dirty="0">
              <a:solidFill>
                <a:srgbClr val="000000"/>
              </a:solidFill>
              <a:latin typeface="+mn-lt"/>
              <a:ea typeface="MS PGothic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  <a:defRPr/>
            </a:pPr>
            <a:endParaRPr lang="en-US" sz="2400" i="0" dirty="0">
              <a:solidFill>
                <a:srgbClr val="000000"/>
              </a:solidFill>
              <a:latin typeface="+mn-lt"/>
              <a:ea typeface="MS PGothic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  <a:defRPr/>
            </a:pPr>
            <a:r>
              <a:rPr lang="en-US" sz="2400" i="0" dirty="0">
                <a:solidFill>
                  <a:srgbClr val="000000"/>
                </a:solidFill>
                <a:latin typeface="+mn-lt"/>
                <a:ea typeface="MS PGothic" charset="0"/>
                <a:cs typeface="Arial" charset="0"/>
              </a:rPr>
              <a:t>No off label uses of medications or devices will be discussed. </a:t>
            </a:r>
          </a:p>
          <a:p>
            <a:pPr marL="342900" indent="-342900">
              <a:buFont typeface="Wingdings" charset="2"/>
              <a:buChar char="§"/>
              <a:defRPr/>
            </a:pPr>
            <a:endParaRPr lang="en-US" dirty="0">
              <a:solidFill>
                <a:srgbClr val="FFFFCC"/>
              </a:solidFill>
              <a:latin typeface="+mn-lt"/>
              <a:ea typeface="MS PGothic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  <a:defRPr/>
            </a:pPr>
            <a:endParaRPr lang="en-US" dirty="0">
              <a:latin typeface="+mn-lt"/>
              <a:ea typeface="MS PGothic" charset="0"/>
              <a:cs typeface="MS PGothic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E7EFFF-612F-5742-894A-65C1EF0C9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6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"/>
    </mc:Choice>
    <mc:Fallback xmlns="">
      <p:transition spd="slow" advTm="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962EB9-DABD-F54C-A424-4638BC73960D}"/>
              </a:ext>
            </a:extLst>
          </p:cNvPr>
          <p:cNvSpPr txBox="1"/>
          <p:nvPr/>
        </p:nvSpPr>
        <p:spPr>
          <a:xfrm>
            <a:off x="184507" y="4210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T" sz="3600" b="1" dirty="0">
                <a:latin typeface="+mj-lt"/>
              </a:rPr>
              <a:t>TCCS: bilateral </a:t>
            </a:r>
            <a:r>
              <a:rPr lang="en-US" sz="3600" b="1" dirty="0">
                <a:latin typeface="+mj-lt"/>
              </a:rPr>
              <a:t>high-grade stenosis of intracranial ICA</a:t>
            </a:r>
            <a:endParaRPr lang="en-LT" sz="3600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AF5A6-4653-8149-A933-DE6AE8E0E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06" y="4326033"/>
            <a:ext cx="5136210" cy="2524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8382AD-44B7-234F-9413-409AA17ED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083" y="4326033"/>
            <a:ext cx="5063327" cy="2555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3A323-220F-5D46-B77B-E682E13DF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8083" y="1635370"/>
            <a:ext cx="5063327" cy="26434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E83D68-4DC0-674A-BE99-B02EA019FF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606" y="1635370"/>
            <a:ext cx="5136210" cy="26339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72D9EC-D670-0847-940A-5D14B5230ABD}"/>
              </a:ext>
            </a:extLst>
          </p:cNvPr>
          <p:cNvSpPr txBox="1"/>
          <p:nvPr/>
        </p:nvSpPr>
        <p:spPr>
          <a:xfrm>
            <a:off x="4546180" y="65116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862C35-7AC5-D745-91AD-620ECFC35B00}"/>
              </a:ext>
            </a:extLst>
          </p:cNvPr>
          <p:cNvCxnSpPr/>
          <p:nvPr/>
        </p:nvCxnSpPr>
        <p:spPr>
          <a:xfrm flipH="1">
            <a:off x="3271234" y="1931831"/>
            <a:ext cx="540912" cy="42500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39180A-ED16-4E4E-87B5-F68B91433730}"/>
              </a:ext>
            </a:extLst>
          </p:cNvPr>
          <p:cNvCxnSpPr/>
          <p:nvPr/>
        </p:nvCxnSpPr>
        <p:spPr>
          <a:xfrm flipH="1">
            <a:off x="3217570" y="4621372"/>
            <a:ext cx="540912" cy="42500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060E02-FBBD-6740-8FF6-79231E0739C8}"/>
              </a:ext>
            </a:extLst>
          </p:cNvPr>
          <p:cNvCxnSpPr>
            <a:cxnSpLocks/>
          </p:cNvCxnSpPr>
          <p:nvPr/>
        </p:nvCxnSpPr>
        <p:spPr>
          <a:xfrm flipH="1">
            <a:off x="8834908" y="1931831"/>
            <a:ext cx="450760" cy="425003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9CDFF2-AB1B-6347-8FC7-E0C246CF826A}"/>
              </a:ext>
            </a:extLst>
          </p:cNvPr>
          <p:cNvCxnSpPr>
            <a:cxnSpLocks/>
          </p:cNvCxnSpPr>
          <p:nvPr/>
        </p:nvCxnSpPr>
        <p:spPr>
          <a:xfrm flipH="1">
            <a:off x="8884276" y="4531219"/>
            <a:ext cx="450760" cy="425003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971599-5D32-F845-AEAE-7779EE18036F}"/>
              </a:ext>
            </a:extLst>
          </p:cNvPr>
          <p:cNvSpPr txBox="1"/>
          <p:nvPr/>
        </p:nvSpPr>
        <p:spPr>
          <a:xfrm>
            <a:off x="3140807" y="2356834"/>
            <a:ext cx="8017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800" dirty="0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89AD1C-B620-804B-B662-57508FC2CCA7}"/>
              </a:ext>
            </a:extLst>
          </p:cNvPr>
          <p:cNvSpPr txBox="1"/>
          <p:nvPr/>
        </p:nvSpPr>
        <p:spPr>
          <a:xfrm>
            <a:off x="2832716" y="2105041"/>
            <a:ext cx="446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800" dirty="0">
                <a:solidFill>
                  <a:schemeClr val="bg1"/>
                </a:solidFill>
              </a:rPr>
              <a:t>M1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29460-05AD-C64B-9DF6-125D3AC60BE5}"/>
              </a:ext>
            </a:extLst>
          </p:cNvPr>
          <p:cNvSpPr txBox="1"/>
          <p:nvPr/>
        </p:nvSpPr>
        <p:spPr>
          <a:xfrm>
            <a:off x="3074723" y="5066306"/>
            <a:ext cx="8017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800" dirty="0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04B064-D806-304E-B526-C8A97715BC83}"/>
              </a:ext>
            </a:extLst>
          </p:cNvPr>
          <p:cNvSpPr txBox="1"/>
          <p:nvPr/>
        </p:nvSpPr>
        <p:spPr>
          <a:xfrm>
            <a:off x="2832716" y="4858990"/>
            <a:ext cx="446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800" dirty="0">
                <a:solidFill>
                  <a:schemeClr val="bg1"/>
                </a:solidFill>
              </a:rPr>
              <a:t>M1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44987-C5DB-4E48-85D9-A32DE11A3AEF}"/>
              </a:ext>
            </a:extLst>
          </p:cNvPr>
          <p:cNvSpPr txBox="1"/>
          <p:nvPr/>
        </p:nvSpPr>
        <p:spPr>
          <a:xfrm>
            <a:off x="8834908" y="2272718"/>
            <a:ext cx="8017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800" dirty="0">
                <a:solidFill>
                  <a:schemeClr val="bg1"/>
                </a:solidFill>
              </a:rPr>
              <a:t>C4-5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55672B-778A-D641-AAF0-158E55F27B02}"/>
              </a:ext>
            </a:extLst>
          </p:cNvPr>
          <p:cNvSpPr txBox="1"/>
          <p:nvPr/>
        </p:nvSpPr>
        <p:spPr>
          <a:xfrm>
            <a:off x="8847919" y="4850862"/>
            <a:ext cx="8017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800" dirty="0">
                <a:solidFill>
                  <a:schemeClr val="bg1"/>
                </a:solidFill>
              </a:rPr>
              <a:t>C4-5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AD48DE-5568-F445-BA3F-F50CE4BE7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47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71"/>
    </mc:Choice>
    <mc:Fallback>
      <p:transition spd="slow" advTm="23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AF686D-A34F-49B4-A1E9-DF20622AC9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9" t="23214" r="52670" b="30290"/>
          <a:stretch/>
        </p:blipFill>
        <p:spPr>
          <a:xfrm>
            <a:off x="57150" y="1605946"/>
            <a:ext cx="9107922" cy="359228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659B00-E8B7-459A-A0A3-DDDB79FF60FF}"/>
              </a:ext>
            </a:extLst>
          </p:cNvPr>
          <p:cNvCxnSpPr/>
          <p:nvPr/>
        </p:nvCxnSpPr>
        <p:spPr>
          <a:xfrm flipH="1" flipV="1">
            <a:off x="10907486" y="3041652"/>
            <a:ext cx="342900" cy="10613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43281E-D85E-4DE0-806C-B2BDCBCC051E}"/>
              </a:ext>
            </a:extLst>
          </p:cNvPr>
          <p:cNvCxnSpPr/>
          <p:nvPr/>
        </p:nvCxnSpPr>
        <p:spPr>
          <a:xfrm flipV="1">
            <a:off x="10123714" y="3041652"/>
            <a:ext cx="391886" cy="13062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97FBD6-4875-344F-BA82-1AF511367C8D}"/>
              </a:ext>
            </a:extLst>
          </p:cNvPr>
          <p:cNvSpPr txBox="1"/>
          <p:nvPr/>
        </p:nvSpPr>
        <p:spPr>
          <a:xfrm>
            <a:off x="505777" y="428527"/>
            <a:ext cx="1057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Brain </a:t>
            </a:r>
            <a:r>
              <a:rPr lang="en-GB" sz="3600" dirty="0">
                <a:latin typeface="+mj-lt"/>
              </a:rPr>
              <a:t>MRI/MRA (2020)</a:t>
            </a:r>
            <a:endParaRPr lang="en-LT" sz="3600" dirty="0">
              <a:latin typeface="+mj-lt"/>
            </a:endParaRPr>
          </a:p>
        </p:txBody>
      </p:sp>
      <p:pic>
        <p:nvPicPr>
          <p:cNvPr id="9" name="Picture 8" descr="Logo_vilnius_university.pdf">
            <a:extLst>
              <a:ext uri="{FF2B5EF4-FFF2-40B4-BE49-F238E27FC236}">
                <a16:creationId xmlns:a16="http://schemas.microsoft.com/office/drawing/2014/main" id="{9868CC7A-5FF7-8B47-973D-209E63D0ED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121193" y="-3552046"/>
            <a:ext cx="1068302" cy="1006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27718C-2233-AA4F-8B3C-27063C7F23BB}"/>
              </a:ext>
            </a:extLst>
          </p:cNvPr>
          <p:cNvSpPr txBox="1"/>
          <p:nvPr/>
        </p:nvSpPr>
        <p:spPr>
          <a:xfrm>
            <a:off x="57150" y="5221969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Multiple old ischemic lesions bilateral cortical, subcortical, watershed regions (A-C), contrast enhancement in the walls of the distal ICA (D).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800" dirty="0"/>
          </a:p>
          <a:p>
            <a:endParaRPr lang="en-LT" sz="2800" dirty="0"/>
          </a:p>
        </p:txBody>
      </p:sp>
      <p:pic>
        <p:nvPicPr>
          <p:cNvPr id="12" name="Picture 11" descr="Logo_vilnius_university.pdf">
            <a:extLst>
              <a:ext uri="{FF2B5EF4-FFF2-40B4-BE49-F238E27FC236}">
                <a16:creationId xmlns:a16="http://schemas.microsoft.com/office/drawing/2014/main" id="{78A7B88B-13C0-0D4F-A24A-3FA1911C6D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1AB680-8BA0-6442-9607-5506A2366D22}"/>
              </a:ext>
            </a:extLst>
          </p:cNvPr>
          <p:cNvSpPr txBox="1"/>
          <p:nvPr/>
        </p:nvSpPr>
        <p:spPr>
          <a:xfrm>
            <a:off x="2370667" y="4707467"/>
            <a:ext cx="558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T1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C155ED-BFB8-B14D-B152-9B72E01E4FB6}"/>
              </a:ext>
            </a:extLst>
          </p:cNvPr>
          <p:cNvSpPr txBox="1"/>
          <p:nvPr/>
        </p:nvSpPr>
        <p:spPr>
          <a:xfrm>
            <a:off x="5418667" y="4828900"/>
            <a:ext cx="103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FLAIR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92989-0132-EF44-86D1-6D8C5837D004}"/>
              </a:ext>
            </a:extLst>
          </p:cNvPr>
          <p:cNvSpPr txBox="1"/>
          <p:nvPr/>
        </p:nvSpPr>
        <p:spPr>
          <a:xfrm>
            <a:off x="8517467" y="4828900"/>
            <a:ext cx="64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DWI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24AADE-C16C-B04E-A94D-A07660B3F094}"/>
              </a:ext>
            </a:extLst>
          </p:cNvPr>
          <p:cNvSpPr txBox="1"/>
          <p:nvPr/>
        </p:nvSpPr>
        <p:spPr>
          <a:xfrm>
            <a:off x="2407564" y="1553969"/>
            <a:ext cx="66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D33537-E176-AB4E-ABE8-381A9BF4DE77}"/>
              </a:ext>
            </a:extLst>
          </p:cNvPr>
          <p:cNvSpPr txBox="1"/>
          <p:nvPr/>
        </p:nvSpPr>
        <p:spPr>
          <a:xfrm>
            <a:off x="5564669" y="1596779"/>
            <a:ext cx="74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6F2BF0-82BA-BD40-B23B-87FF99FF16D4}"/>
              </a:ext>
            </a:extLst>
          </p:cNvPr>
          <p:cNvSpPr txBox="1"/>
          <p:nvPr/>
        </p:nvSpPr>
        <p:spPr>
          <a:xfrm>
            <a:off x="8678524" y="1563803"/>
            <a:ext cx="56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CFA78C-0536-6146-8D8A-77EE43F3DDCA}"/>
              </a:ext>
            </a:extLst>
          </p:cNvPr>
          <p:cNvSpPr txBox="1"/>
          <p:nvPr/>
        </p:nvSpPr>
        <p:spPr>
          <a:xfrm>
            <a:off x="11633663" y="1563803"/>
            <a:ext cx="56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A6BB31-D79E-4F40-97C1-A2EE3AD7EDEE}"/>
              </a:ext>
            </a:extLst>
          </p:cNvPr>
          <p:cNvSpPr txBox="1"/>
          <p:nvPr/>
        </p:nvSpPr>
        <p:spPr>
          <a:xfrm>
            <a:off x="11305665" y="4827300"/>
            <a:ext cx="126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</a:rPr>
              <a:t>T1fs+C</a:t>
            </a:r>
            <a:endParaRPr lang="en-LT" dirty="0">
              <a:solidFill>
                <a:schemeClr val="bg1"/>
              </a:solidFill>
            </a:endParaRPr>
          </a:p>
        </p:txBody>
      </p:sp>
      <p:pic>
        <p:nvPicPr>
          <p:cNvPr id="23" name="Content Placeholder 4" descr="A close-up of a human brain&#10;&#10;Description automatically generated with low confidence">
            <a:extLst>
              <a:ext uri="{FF2B5EF4-FFF2-40B4-BE49-F238E27FC236}">
                <a16:creationId xmlns:a16="http://schemas.microsoft.com/office/drawing/2014/main" id="{806976C7-04E1-4E4E-AD52-ECB394035B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43"/>
          <a:stretch/>
        </p:blipFill>
        <p:spPr>
          <a:xfrm>
            <a:off x="9166981" y="1613230"/>
            <a:ext cx="3165556" cy="35834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9A10614-FD84-074C-B75F-B9DB71C72BB1}"/>
              </a:ext>
            </a:extLst>
          </p:cNvPr>
          <p:cNvSpPr txBox="1"/>
          <p:nvPr/>
        </p:nvSpPr>
        <p:spPr>
          <a:xfrm>
            <a:off x="11709921" y="1553969"/>
            <a:ext cx="56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EB6FFC5-22BC-3C4F-A127-A2E6013987EB}"/>
              </a:ext>
            </a:extLst>
          </p:cNvPr>
          <p:cNvSpPr/>
          <p:nvPr/>
        </p:nvSpPr>
        <p:spPr>
          <a:xfrm rot="12303326">
            <a:off x="10968061" y="3202341"/>
            <a:ext cx="746212" cy="8258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17471C2A-1D4E-B841-AB54-4A03D845E92B}"/>
              </a:ext>
            </a:extLst>
          </p:cNvPr>
          <p:cNvSpPr/>
          <p:nvPr/>
        </p:nvSpPr>
        <p:spPr>
          <a:xfrm rot="20263192">
            <a:off x="9730385" y="3205132"/>
            <a:ext cx="755930" cy="77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1435F8D-3779-8E42-8CDA-FF52C17F942C}"/>
              </a:ext>
            </a:extLst>
          </p:cNvPr>
          <p:cNvSpPr/>
          <p:nvPr/>
        </p:nvSpPr>
        <p:spPr>
          <a:xfrm flipH="1">
            <a:off x="5190186" y="2923504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E8198397-A9AE-7F41-9CFF-46C82A6C2A73}"/>
              </a:ext>
            </a:extLst>
          </p:cNvPr>
          <p:cNvSpPr/>
          <p:nvPr/>
        </p:nvSpPr>
        <p:spPr>
          <a:xfrm flipH="1">
            <a:off x="5136522" y="3333483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27F58137-6EE2-734E-8FDC-574DFDFDDEB1}"/>
              </a:ext>
            </a:extLst>
          </p:cNvPr>
          <p:cNvSpPr/>
          <p:nvPr/>
        </p:nvSpPr>
        <p:spPr>
          <a:xfrm flipH="1">
            <a:off x="5147255" y="3614672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EEF764B1-1C37-8846-B67F-D89F430CFBB7}"/>
              </a:ext>
            </a:extLst>
          </p:cNvPr>
          <p:cNvSpPr/>
          <p:nvPr/>
        </p:nvSpPr>
        <p:spPr>
          <a:xfrm flipH="1">
            <a:off x="2045592" y="2972872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A9500F01-23FB-E840-961E-FB26F3BDF1B1}"/>
              </a:ext>
            </a:extLst>
          </p:cNvPr>
          <p:cNvSpPr/>
          <p:nvPr/>
        </p:nvSpPr>
        <p:spPr>
          <a:xfrm flipH="1">
            <a:off x="1991928" y="3382851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7C2ED1E8-6C04-6842-B0AB-556D0ED0263B}"/>
              </a:ext>
            </a:extLst>
          </p:cNvPr>
          <p:cNvSpPr/>
          <p:nvPr/>
        </p:nvSpPr>
        <p:spPr>
          <a:xfrm flipH="1">
            <a:off x="2002661" y="3664040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1949DED0-1F28-3244-BC15-D1CACA5ECEB4}"/>
              </a:ext>
            </a:extLst>
          </p:cNvPr>
          <p:cNvSpPr/>
          <p:nvPr/>
        </p:nvSpPr>
        <p:spPr>
          <a:xfrm flipH="1">
            <a:off x="8343367" y="2959993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E2072E25-B1F1-B642-A14C-20E951CBD0F5}"/>
              </a:ext>
            </a:extLst>
          </p:cNvPr>
          <p:cNvSpPr/>
          <p:nvPr/>
        </p:nvSpPr>
        <p:spPr>
          <a:xfrm flipH="1">
            <a:off x="8289703" y="3369972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27E808E1-EB2C-C841-B5E4-431534B9E84A}"/>
              </a:ext>
            </a:extLst>
          </p:cNvPr>
          <p:cNvSpPr/>
          <p:nvPr/>
        </p:nvSpPr>
        <p:spPr>
          <a:xfrm flipH="1">
            <a:off x="8300436" y="3651161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FAC9059E-C67C-DC4C-8C95-DBA2AC231640}"/>
              </a:ext>
            </a:extLst>
          </p:cNvPr>
          <p:cNvSpPr/>
          <p:nvPr/>
        </p:nvSpPr>
        <p:spPr>
          <a:xfrm>
            <a:off x="3862708" y="3550278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7C771DF9-7E97-964D-AB73-34A166E67800}"/>
              </a:ext>
            </a:extLst>
          </p:cNvPr>
          <p:cNvSpPr/>
          <p:nvPr/>
        </p:nvSpPr>
        <p:spPr>
          <a:xfrm>
            <a:off x="743871" y="3535251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686B8D2A-92AA-9248-A021-6DAFC64961F7}"/>
              </a:ext>
            </a:extLst>
          </p:cNvPr>
          <p:cNvSpPr/>
          <p:nvPr/>
        </p:nvSpPr>
        <p:spPr>
          <a:xfrm>
            <a:off x="780360" y="3172495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8CC60508-7058-0946-B7FA-676668610E9E}"/>
              </a:ext>
            </a:extLst>
          </p:cNvPr>
          <p:cNvSpPr/>
          <p:nvPr/>
        </p:nvSpPr>
        <p:spPr>
          <a:xfrm>
            <a:off x="3882025" y="3247621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9EC8E3AA-E392-F64E-9132-1EF0B411E8A2}"/>
              </a:ext>
            </a:extLst>
          </p:cNvPr>
          <p:cNvSpPr/>
          <p:nvPr/>
        </p:nvSpPr>
        <p:spPr>
          <a:xfrm>
            <a:off x="6816263" y="3837905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6E9B63B9-EE41-9C46-A383-60FEE4E0410E}"/>
              </a:ext>
            </a:extLst>
          </p:cNvPr>
          <p:cNvSpPr/>
          <p:nvPr/>
        </p:nvSpPr>
        <p:spPr>
          <a:xfrm>
            <a:off x="6865631" y="4235006"/>
            <a:ext cx="228480" cy="224284"/>
          </a:xfrm>
          <a:prstGeom prst="rightArrow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F1070B-3092-814C-B227-41FCB7726012}"/>
              </a:ext>
            </a:extLst>
          </p:cNvPr>
          <p:cNvSpPr txBox="1"/>
          <p:nvPr/>
        </p:nvSpPr>
        <p:spPr>
          <a:xfrm>
            <a:off x="0" y="648027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37A2511-3C3D-B944-B204-777595028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9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5"/>
    </mc:Choice>
    <mc:Fallback>
      <p:transition spd="slow" advTm="18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vilnius_university.pdf">
            <a:extLst>
              <a:ext uri="{FF2B5EF4-FFF2-40B4-BE49-F238E27FC236}">
                <a16:creationId xmlns:a16="http://schemas.microsoft.com/office/drawing/2014/main" id="{7FB76363-73E4-794D-ADC4-91D282B88B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64CC8D-5326-714C-A0B7-CF14040FF89F}"/>
              </a:ext>
            </a:extLst>
          </p:cNvPr>
          <p:cNvSpPr txBox="1"/>
          <p:nvPr/>
        </p:nvSpPr>
        <p:spPr>
          <a:xfrm>
            <a:off x="266700" y="421013"/>
            <a:ext cx="1264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Monoclonal immunoglobulin deposition disease, MIDD</a:t>
            </a:r>
            <a:endParaRPr lang="en-LT" sz="36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522536-AF18-BA4E-A575-9EC7EBF5AE4F}"/>
              </a:ext>
            </a:extLst>
          </p:cNvPr>
          <p:cNvSpPr txBox="1"/>
          <p:nvPr/>
        </p:nvSpPr>
        <p:spPr>
          <a:xfrm>
            <a:off x="375007" y="1495936"/>
            <a:ext cx="118169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400" dirty="0"/>
              <a:t>Characterized by the deposition of monoclonal light and/or heavy chains within glomerular, tubular and vessel wall basement membranes. 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GB" sz="2400" dirty="0"/>
              <a:t>Systemic disorder, with predominant renal manifestations, other organs can be involved.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sz="2400" b="1" u="sng" dirty="0">
              <a:latin typeface="+mj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400" dirty="0">
                <a:solidFill>
                  <a:srgbClr val="C00000"/>
                </a:solidFill>
              </a:rPr>
              <a:t>Roughly half of patients diagnosed with MIDD will have myeloma. 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sz="2400" dirty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400" dirty="0">
                <a:solidFill>
                  <a:srgbClr val="C00000"/>
                </a:solidFill>
              </a:rPr>
              <a:t>The most common form </a:t>
            </a:r>
            <a:r>
              <a:rPr lang="en-GB" sz="2400" dirty="0"/>
              <a:t>of MIDD </a:t>
            </a:r>
            <a:r>
              <a:rPr lang="en-GB" sz="2400" dirty="0">
                <a:solidFill>
                  <a:srgbClr val="C00000"/>
                </a:solidFill>
              </a:rPr>
              <a:t>is LC DD</a:t>
            </a:r>
            <a:r>
              <a:rPr lang="en-GB" sz="2400" dirty="0"/>
              <a:t>, where either kappa or lambda LC are deposited in tubular, glomerular and vessel wall basement membranes. 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GB" sz="2400" dirty="0"/>
              <a:t>Recently, a mouse model of LCDD provided further insights into the mechanisms of LCDD.</a:t>
            </a:r>
          </a:p>
          <a:p>
            <a:endParaRPr lang="en-GB" sz="2400" b="1" u="sng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79F6DA-39D5-1D4B-8EAF-C9BC907C0532}"/>
              </a:ext>
            </a:extLst>
          </p:cNvPr>
          <p:cNvSpPr txBox="1"/>
          <p:nvPr/>
        </p:nvSpPr>
        <p:spPr>
          <a:xfrm>
            <a:off x="4332514" y="6457890"/>
            <a:ext cx="85833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i="1" dirty="0"/>
              <a:t>Cohen</a:t>
            </a:r>
            <a:r>
              <a:rPr lang="en-GB" sz="1400" i="1" dirty="0"/>
              <a:t> et al. </a:t>
            </a:r>
            <a:r>
              <a:rPr lang="en-LT" sz="1400" i="1" dirty="0"/>
              <a:t>Diagnostics (Basel) 2021; </a:t>
            </a:r>
            <a:r>
              <a:rPr lang="en-GB" sz="1400" i="1" dirty="0" err="1"/>
              <a:t>Herlitz</a:t>
            </a:r>
            <a:r>
              <a:rPr lang="en-GB" sz="1400" i="1" dirty="0"/>
              <a:t>, Calle, in Onco-Nephrology 2020;</a:t>
            </a:r>
            <a:r>
              <a:rPr lang="en-GB" dirty="0"/>
              <a:t> </a:t>
            </a:r>
            <a:r>
              <a:rPr lang="en-GB" sz="1400" i="1" dirty="0"/>
              <a:t>B</a:t>
            </a:r>
            <a:r>
              <a:rPr lang="en-LT" sz="1400" i="1" dirty="0"/>
              <a:t>ender</a:t>
            </a:r>
            <a:r>
              <a:rPr lang="en-GB" sz="1400" i="1" dirty="0"/>
              <a:t> et al. </a:t>
            </a:r>
            <a:r>
              <a:rPr lang="en-LT" sz="1400" i="1" dirty="0"/>
              <a:t>Blood 2020</a:t>
            </a:r>
          </a:p>
          <a:p>
            <a:r>
              <a:rPr lang="en-GB" sz="1400" i="1" dirty="0"/>
              <a:t> </a:t>
            </a:r>
            <a:endParaRPr lang="en-LT" sz="1400" i="1" dirty="0"/>
          </a:p>
          <a:p>
            <a:endParaRPr lang="en-LT" sz="14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9180CE1-543D-F74B-9774-FCDDE62A4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2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98"/>
    </mc:Choice>
    <mc:Fallback>
      <p:transition spd="slow" advTm="5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75229F-5583-ED44-BA61-4DDBF1B2AACE}"/>
              </a:ext>
            </a:extLst>
          </p:cNvPr>
          <p:cNvSpPr txBox="1"/>
          <p:nvPr/>
        </p:nvSpPr>
        <p:spPr>
          <a:xfrm>
            <a:off x="532292" y="2320887"/>
            <a:ext cx="11113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Lambda light chain MM may present with multiple cerebral infarctions and vasculopathy of non-atherosclerotic origin.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TCCS is a reliable method for initial diagnostic and for follow-up of stenotic lesions of intracranial ICA.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DB7656-D049-DC4F-BAA4-29738BC8FFEF}"/>
              </a:ext>
            </a:extLst>
          </p:cNvPr>
          <p:cNvSpPr txBox="1"/>
          <p:nvPr/>
        </p:nvSpPr>
        <p:spPr>
          <a:xfrm>
            <a:off x="271192" y="421013"/>
            <a:ext cx="11636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atin typeface="+mj-lt"/>
              </a:rPr>
              <a:t>Conclusions</a:t>
            </a:r>
            <a:endParaRPr lang="en-LT" sz="44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10ECBF-804A-354F-9EB9-847B0E1C2450}"/>
              </a:ext>
            </a:extLst>
          </p:cNvPr>
          <p:cNvSpPr txBox="1"/>
          <p:nvPr/>
        </p:nvSpPr>
        <p:spPr>
          <a:xfrm>
            <a:off x="0" y="648027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00F1EEC-7CF8-5949-A4DA-ADE272F1D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1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32"/>
    </mc:Choice>
    <mc:Fallback>
      <p:transition spd="slow" advTm="25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2171C0-72A5-FC49-A742-67338B1745D4}"/>
              </a:ext>
            </a:extLst>
          </p:cNvPr>
          <p:cNvSpPr txBox="1"/>
          <p:nvPr/>
        </p:nvSpPr>
        <p:spPr>
          <a:xfrm>
            <a:off x="-4830" y="1714709"/>
            <a:ext cx="12191999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267" dirty="0">
              <a:latin typeface="Arial"/>
              <a:cs typeface="Arial"/>
            </a:endParaRPr>
          </a:p>
          <a:p>
            <a:pPr algn="ctr"/>
            <a:r>
              <a:rPr lang="en-US" sz="4267" dirty="0">
                <a:latin typeface="Calibri" panose="020F0502020204030204" pitchFamily="34" charset="0"/>
                <a:cs typeface="Calibri" panose="020F0502020204030204" pitchFamily="34" charset="0"/>
              </a:rPr>
              <a:t>Thank you for your attention!</a:t>
            </a:r>
          </a:p>
          <a:p>
            <a:pPr algn="ctr"/>
            <a:endParaRPr lang="en-US" sz="4267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E4C7F-D9C8-0041-9FF3-6CC010DAEE3E}"/>
              </a:ext>
            </a:extLst>
          </p:cNvPr>
          <p:cNvSpPr txBox="1"/>
          <p:nvPr/>
        </p:nvSpPr>
        <p:spPr>
          <a:xfrm>
            <a:off x="-143979" y="55532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LT" sz="3200" dirty="0">
                <a:latin typeface="Calibri" panose="020F0502020204030204" pitchFamily="34" charset="0"/>
                <a:cs typeface="Calibri" panose="020F0502020204030204" pitchFamily="34" charset="0"/>
              </a:rPr>
              <a:t>urgita.valaikiene@santa.lt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D7A328-EB0E-D444-B9FA-C8D953BC1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2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5"/>
    </mc:Choice>
    <mc:Fallback>
      <p:transition spd="slow" advTm="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14E6F1-B349-D24C-A5D8-E657F799C280}"/>
              </a:ext>
            </a:extLst>
          </p:cNvPr>
          <p:cNvSpPr txBox="1"/>
          <p:nvPr/>
        </p:nvSpPr>
        <p:spPr>
          <a:xfrm>
            <a:off x="1488564" y="1879711"/>
            <a:ext cx="10130118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500" dirty="0"/>
              <a:t>Multiple </a:t>
            </a:r>
            <a:r>
              <a:rPr lang="en-US" sz="2500" dirty="0"/>
              <a:t>myeloma (MM) is a malignancy of plasma cells, </a:t>
            </a:r>
            <a:r>
              <a:rPr lang="en-GB" sz="2500" dirty="0"/>
              <a:t>associated with significant morbidity and </a:t>
            </a:r>
            <a:r>
              <a:rPr lang="en-GB" sz="2500" dirty="0" err="1"/>
              <a:t>mortalit</a:t>
            </a:r>
            <a:r>
              <a:rPr lang="cs-CZ" sz="2500" dirty="0" err="1"/>
              <a:t>y</a:t>
            </a:r>
            <a:r>
              <a:rPr lang="cs-CZ" sz="25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5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500" dirty="0"/>
              <a:t> MM remains the second most common </a:t>
            </a:r>
            <a:r>
              <a:rPr lang="en-GB" sz="2500" dirty="0" err="1"/>
              <a:t>hematological</a:t>
            </a:r>
            <a:r>
              <a:rPr lang="en-GB" sz="2500" dirty="0"/>
              <a:t> malignancy in Europe and the US (approx. 40 000 and 32 000 new cases/year).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5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500" dirty="0"/>
              <a:t> A recently cohort study demonstrates an increased </a:t>
            </a:r>
            <a:r>
              <a:rPr lang="en-US" sz="2500" b="1" dirty="0"/>
              <a:t>risk of a stroke </a:t>
            </a:r>
            <a:r>
              <a:rPr lang="en-US" sz="2500" dirty="0"/>
              <a:t>in MM patients with a </a:t>
            </a:r>
            <a:r>
              <a:rPr lang="en-US" sz="2500" b="1" dirty="0"/>
              <a:t>kappa light chain </a:t>
            </a:r>
            <a:r>
              <a:rPr lang="en-US" sz="2500" dirty="0"/>
              <a:t>isotype.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5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A case of a newly diagnosed </a:t>
            </a:r>
            <a:r>
              <a:rPr lang="en-US" sz="2400" b="1" dirty="0"/>
              <a:t>lambda light chain </a:t>
            </a:r>
            <a:r>
              <a:rPr lang="en-US" sz="2400" dirty="0"/>
              <a:t>m</a:t>
            </a:r>
            <a:r>
              <a:rPr lang="en-GB" sz="2400" dirty="0" err="1"/>
              <a:t>ultiple</a:t>
            </a:r>
            <a:r>
              <a:rPr lang="en-GB" sz="2400" dirty="0"/>
              <a:t> </a:t>
            </a:r>
            <a:r>
              <a:rPr lang="en-US" sz="2400" dirty="0"/>
              <a:t>myeloma with </a:t>
            </a:r>
            <a:r>
              <a:rPr lang="en-US" sz="2400" b="1" dirty="0"/>
              <a:t>multiple brain infarcts</a:t>
            </a:r>
            <a:r>
              <a:rPr lang="en-US" sz="2400" dirty="0"/>
              <a:t> </a:t>
            </a:r>
            <a:r>
              <a:rPr lang="en-US" sz="2400" b="1" dirty="0"/>
              <a:t>and vasculopathy</a:t>
            </a:r>
            <a:r>
              <a:rPr lang="en-US" sz="2400" dirty="0"/>
              <a:t>, predominantly in the </a:t>
            </a:r>
            <a:r>
              <a:rPr lang="en-US" sz="2400" b="1" dirty="0"/>
              <a:t>distal ICA.</a:t>
            </a:r>
            <a:r>
              <a:rPr lang="en-LT" sz="2400" b="1" dirty="0"/>
              <a:t> </a:t>
            </a:r>
            <a:endParaRPr lang="en-US" sz="2400" b="1" dirty="0"/>
          </a:p>
          <a:p>
            <a:endParaRPr lang="en-US" sz="2500" dirty="0"/>
          </a:p>
          <a:p>
            <a:pPr marL="342900" indent="-342900">
              <a:buFont typeface="Wingdings" pitchFamily="2" charset="2"/>
              <a:buChar char="Ø"/>
            </a:pPr>
            <a:endParaRPr lang="en-US" sz="2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5FA851-1AC1-C746-A61C-06767F5A83DA}"/>
              </a:ext>
            </a:extLst>
          </p:cNvPr>
          <p:cNvSpPr txBox="1"/>
          <p:nvPr/>
        </p:nvSpPr>
        <p:spPr>
          <a:xfrm>
            <a:off x="1699003" y="428469"/>
            <a:ext cx="1013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3600" b="1" dirty="0">
                <a:latin typeface="+mj-lt"/>
              </a:rPr>
              <a:t>Multiple Myeloma and cerebrovascular complications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5B703E-6DC4-264E-8A5A-521937A49F5B}"/>
              </a:ext>
            </a:extLst>
          </p:cNvPr>
          <p:cNvSpPr txBox="1"/>
          <p:nvPr/>
        </p:nvSpPr>
        <p:spPr>
          <a:xfrm>
            <a:off x="1869988" y="6185250"/>
            <a:ext cx="10322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Siegel et al. </a:t>
            </a:r>
            <a:r>
              <a:rPr lang="cs-CZ" sz="1600" i="1" dirty="0"/>
              <a:t>CA </a:t>
            </a:r>
            <a:r>
              <a:rPr lang="cs-CZ" sz="1600" i="1" dirty="0" err="1"/>
              <a:t>Cancer</a:t>
            </a:r>
            <a:r>
              <a:rPr lang="cs-CZ" sz="1600" i="1" dirty="0"/>
              <a:t> J </a:t>
            </a:r>
            <a:r>
              <a:rPr lang="cs-CZ" sz="1600" i="1" dirty="0" err="1"/>
              <a:t>Clin</a:t>
            </a:r>
            <a:r>
              <a:rPr lang="cs-CZ" sz="1600" i="1" dirty="0"/>
              <a:t> 2020;</a:t>
            </a:r>
            <a:r>
              <a:rPr lang="en-GB" sz="1600" i="1" dirty="0"/>
              <a:t> Cowan et al. JAMA Oncol 2018; </a:t>
            </a:r>
            <a:r>
              <a:rPr lang="cs-CZ" sz="1600" i="1" dirty="0"/>
              <a:t> S</a:t>
            </a:r>
            <a:r>
              <a:rPr lang="en-GB" sz="1600" i="1" dirty="0"/>
              <a:t>EER*Explorer. An interactive website for SEER cancer statistics. Internet, Surveillance Research Program. National Cancer Institute; 2020; </a:t>
            </a:r>
            <a:r>
              <a:rPr lang="cs-CZ" sz="1600" i="1" dirty="0" err="1"/>
              <a:t>Lee</a:t>
            </a:r>
            <a:r>
              <a:rPr lang="cs-CZ" sz="1600" i="1" dirty="0"/>
              <a:t> et al. </a:t>
            </a:r>
            <a:r>
              <a:rPr lang="cs-CZ" sz="1600" i="1" dirty="0" err="1"/>
              <a:t>Hematol</a:t>
            </a:r>
            <a:r>
              <a:rPr lang="cs-CZ" sz="1600" i="1" dirty="0"/>
              <a:t> </a:t>
            </a:r>
            <a:r>
              <a:rPr lang="cs-CZ" sz="1600" i="1" dirty="0" err="1"/>
              <a:t>Oncol</a:t>
            </a:r>
            <a:r>
              <a:rPr lang="cs-CZ" sz="1600" i="1" dirty="0"/>
              <a:t> 2017</a:t>
            </a:r>
            <a:endParaRPr lang="en-LT" sz="1600" i="1" dirty="0"/>
          </a:p>
          <a:p>
            <a:endParaRPr lang="en-LT" sz="1600" i="1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49ECC03-F3EB-3741-B882-6A7E3C093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4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2"/>
    </mc:Choice>
    <mc:Fallback xmlns="">
      <p:transition spd="slow" advTm="36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vilnius_university.pdf">
            <a:extLst>
              <a:ext uri="{FF2B5EF4-FFF2-40B4-BE49-F238E27FC236}">
                <a16:creationId xmlns:a16="http://schemas.microsoft.com/office/drawing/2014/main" id="{9D9B0184-020F-F945-9192-A82FCCCD20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6B7DA0-D245-5840-86A7-9A659A16B57A}"/>
              </a:ext>
            </a:extLst>
          </p:cNvPr>
          <p:cNvSpPr txBox="1"/>
          <p:nvPr/>
        </p:nvSpPr>
        <p:spPr>
          <a:xfrm>
            <a:off x="184507" y="421013"/>
            <a:ext cx="11822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3600" b="1" dirty="0">
                <a:latin typeface="+mj-lt"/>
              </a:rPr>
              <a:t>   Multiple Myeloma (MM) </a:t>
            </a:r>
            <a:endParaRPr lang="en-LT"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859B9-BD90-6649-BC2E-9AB783D96454}"/>
              </a:ext>
            </a:extLst>
          </p:cNvPr>
          <p:cNvSpPr txBox="1"/>
          <p:nvPr/>
        </p:nvSpPr>
        <p:spPr>
          <a:xfrm>
            <a:off x="330811" y="6432462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6"/>
              </a:rPr>
              <a:t>https://www.myeloma.org/types-of-myeloma</a:t>
            </a:r>
            <a:endParaRPr lang="en-L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8AC2B40-FD91-004E-8D8C-7A102E20782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4507" y="804671"/>
            <a:ext cx="87093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L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02D519-0A34-6543-9E08-E9C0CE51E68A}"/>
              </a:ext>
            </a:extLst>
          </p:cNvPr>
          <p:cNvSpPr txBox="1"/>
          <p:nvPr/>
        </p:nvSpPr>
        <p:spPr>
          <a:xfrm>
            <a:off x="48987" y="5028398"/>
            <a:ext cx="5870448" cy="13589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80"/>
              </a:lnSpc>
              <a:buFont typeface="Wingdings" pitchFamily="2" charset="2"/>
              <a:buChar char="§"/>
            </a:pPr>
            <a:r>
              <a:rPr lang="en-GB" sz="1900" dirty="0"/>
              <a:t>MM has different types and subtypes, based on the Ig (protein) produced by the myeloma cell. </a:t>
            </a:r>
          </a:p>
          <a:p>
            <a:pPr marL="285750" indent="-285750">
              <a:lnSpc>
                <a:spcPts val="2480"/>
              </a:lnSpc>
              <a:buFont typeface="Wingdings" pitchFamily="2" charset="2"/>
              <a:buChar char="§"/>
            </a:pPr>
            <a:r>
              <a:rPr lang="en-GB" sz="1900" dirty="0"/>
              <a:t>Each Ig is made up of 2 heavy chains and 2 light chains.  </a:t>
            </a:r>
          </a:p>
          <a:p>
            <a:pPr marL="285750" indent="-285750">
              <a:lnSpc>
                <a:spcPts val="2480"/>
              </a:lnSpc>
              <a:buFont typeface="Wingdings" pitchFamily="2" charset="2"/>
              <a:buChar char="§"/>
            </a:pPr>
            <a:r>
              <a:rPr lang="en-LT" sz="1900" b="1" dirty="0">
                <a:solidFill>
                  <a:srgbClr val="C00000"/>
                </a:solidFill>
              </a:rPr>
              <a:t>Light chains:  kappa (κ) and lambda (λ).</a:t>
            </a:r>
            <a:endParaRPr lang="en-GB" sz="1900" b="1" dirty="0">
              <a:solidFill>
                <a:srgbClr val="C00000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AC26280A-3BE0-8940-A015-DF06A524B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07" y="1714499"/>
            <a:ext cx="73668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LT"/>
          </a:p>
        </p:txBody>
      </p:sp>
      <p:pic>
        <p:nvPicPr>
          <p:cNvPr id="2051" name="Picture 1" descr="Structure of immunoglobulin in multiple myeloma">
            <a:extLst>
              <a:ext uri="{FF2B5EF4-FFF2-40B4-BE49-F238E27FC236}">
                <a16:creationId xmlns:a16="http://schemas.microsoft.com/office/drawing/2014/main" id="{B6EB062A-4DFE-4A4F-9276-5DE87BC2D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4"/>
          <a:stretch/>
        </p:blipFill>
        <p:spPr bwMode="auto">
          <a:xfrm>
            <a:off x="330811" y="1803461"/>
            <a:ext cx="4564454" cy="314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4E4FAD-8A47-574B-9A9C-C10A38C98035}"/>
              </a:ext>
            </a:extLst>
          </p:cNvPr>
          <p:cNvSpPr txBox="1"/>
          <p:nvPr/>
        </p:nvSpPr>
        <p:spPr>
          <a:xfrm>
            <a:off x="5138928" y="1760218"/>
            <a:ext cx="4809744" cy="379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L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422432-C587-5C45-B16F-419A2305C9C1}"/>
              </a:ext>
            </a:extLst>
          </p:cNvPr>
          <p:cNvSpPr txBox="1"/>
          <p:nvPr/>
        </p:nvSpPr>
        <p:spPr>
          <a:xfrm>
            <a:off x="3291840" y="3694176"/>
            <a:ext cx="1603425" cy="1253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L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99BE96-E3B6-134A-A83B-430C854EF96B}"/>
              </a:ext>
            </a:extLst>
          </p:cNvPr>
          <p:cNvSpPr txBox="1"/>
          <p:nvPr/>
        </p:nvSpPr>
        <p:spPr>
          <a:xfrm>
            <a:off x="184507" y="3450255"/>
            <a:ext cx="2064917" cy="15149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L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40EC9B-B811-E945-85B9-8519E71E6C91}"/>
              </a:ext>
            </a:extLst>
          </p:cNvPr>
          <p:cNvSpPr txBox="1"/>
          <p:nvPr/>
        </p:nvSpPr>
        <p:spPr>
          <a:xfrm>
            <a:off x="184507" y="1894642"/>
            <a:ext cx="914338" cy="16025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LT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74EF2-CA6F-6F49-8694-942A9B830FA3}"/>
              </a:ext>
            </a:extLst>
          </p:cNvPr>
          <p:cNvSpPr txBox="1"/>
          <p:nvPr/>
        </p:nvSpPr>
        <p:spPr>
          <a:xfrm>
            <a:off x="718658" y="2695898"/>
            <a:ext cx="534151" cy="9982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L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4A60D0-A4F1-BE45-9957-A6E999D927CD}"/>
              </a:ext>
            </a:extLst>
          </p:cNvPr>
          <p:cNvSpPr txBox="1"/>
          <p:nvPr/>
        </p:nvSpPr>
        <p:spPr>
          <a:xfrm>
            <a:off x="718658" y="1760218"/>
            <a:ext cx="835822" cy="3794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L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98B490-6086-CB4B-B93A-6860461B0148}"/>
              </a:ext>
            </a:extLst>
          </p:cNvPr>
          <p:cNvSpPr txBox="1"/>
          <p:nvPr/>
        </p:nvSpPr>
        <p:spPr>
          <a:xfrm>
            <a:off x="468917" y="1361296"/>
            <a:ext cx="53035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2300" b="1" dirty="0"/>
              <a:t>Immunoglobulin (Ig) molecule structure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CCC63D-676A-1042-9611-00F471C89695}"/>
              </a:ext>
            </a:extLst>
          </p:cNvPr>
          <p:cNvSpPr/>
          <p:nvPr/>
        </p:nvSpPr>
        <p:spPr>
          <a:xfrm>
            <a:off x="4011908" y="1851983"/>
            <a:ext cx="914338" cy="3752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19EFCD-0E04-C441-AD2F-C3D1CC8E042B}"/>
              </a:ext>
            </a:extLst>
          </p:cNvPr>
          <p:cNvSpPr txBox="1"/>
          <p:nvPr/>
        </p:nvSpPr>
        <p:spPr>
          <a:xfrm>
            <a:off x="6096000" y="5028398"/>
            <a:ext cx="5998223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GB" sz="2000" dirty="0"/>
              <a:t>Approximately 15% of patients have light chain (LC) or Bence Jones myeloma.</a:t>
            </a:r>
          </a:p>
          <a:p>
            <a:pPr marL="342900" indent="-342900">
              <a:buFont typeface="Wingdings" pitchFamily="2" charset="2"/>
              <a:buChar char="ü"/>
            </a:pPr>
            <a:endParaRPr lang="en-GB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en-GB" sz="2000" dirty="0"/>
              <a:t>There is a paucity of data on LC MM in the literature.</a:t>
            </a:r>
            <a:endParaRPr lang="en-LT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5D9EAA-B34A-FD44-9228-B5A3263BBC01}"/>
              </a:ext>
            </a:extLst>
          </p:cNvPr>
          <p:cNvSpPr txBox="1"/>
          <p:nvPr/>
        </p:nvSpPr>
        <p:spPr>
          <a:xfrm>
            <a:off x="6701942" y="1361296"/>
            <a:ext cx="530356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2300" b="1" dirty="0"/>
              <a:t>Clinical presentation*:</a:t>
            </a:r>
          </a:p>
          <a:p>
            <a:pPr lvl="2"/>
            <a:r>
              <a:rPr lang="en-LT" dirty="0"/>
              <a:t>Anemia – 73 %</a:t>
            </a:r>
          </a:p>
          <a:p>
            <a:pPr lvl="2"/>
            <a:r>
              <a:rPr lang="en-LT" dirty="0"/>
              <a:t>Bone pain – 58 %</a:t>
            </a:r>
          </a:p>
          <a:p>
            <a:pPr lvl="2"/>
            <a:r>
              <a:rPr lang="en-LT" dirty="0"/>
              <a:t>Elevated creatinine – 48 %</a:t>
            </a:r>
          </a:p>
          <a:p>
            <a:pPr lvl="2"/>
            <a:r>
              <a:rPr lang="en-LT" dirty="0"/>
              <a:t>Fatigue/generalized weakness – 32 %</a:t>
            </a:r>
          </a:p>
          <a:p>
            <a:pPr lvl="2"/>
            <a:r>
              <a:rPr lang="en-LT" dirty="0"/>
              <a:t>Hypercalcemia – 28 %</a:t>
            </a:r>
          </a:p>
          <a:p>
            <a:pPr lvl="2"/>
            <a:endParaRPr lang="en-LT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5F136E-6159-1943-8A9C-9E1CD2F2B2DE}"/>
              </a:ext>
            </a:extLst>
          </p:cNvPr>
          <p:cNvSpPr txBox="1"/>
          <p:nvPr/>
        </p:nvSpPr>
        <p:spPr>
          <a:xfrm>
            <a:off x="6781802" y="3166350"/>
            <a:ext cx="53035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2300" b="1" dirty="0"/>
              <a:t>Diagnostics of MM </a:t>
            </a:r>
            <a:r>
              <a:rPr lang="en-LT" sz="2300" dirty="0"/>
              <a:t>(mnemonic </a:t>
            </a:r>
            <a:r>
              <a:rPr lang="en-LT" sz="2400" dirty="0"/>
              <a:t>– </a:t>
            </a:r>
            <a:r>
              <a:rPr lang="en-LT" sz="2300" dirty="0">
                <a:solidFill>
                  <a:srgbClr val="C00000"/>
                </a:solidFill>
              </a:rPr>
              <a:t>CRAB</a:t>
            </a:r>
            <a:r>
              <a:rPr lang="en-LT" sz="2300" dirty="0"/>
              <a:t>):</a:t>
            </a:r>
          </a:p>
          <a:p>
            <a:r>
              <a:rPr lang="en-LT" sz="2300" dirty="0"/>
              <a:t>	</a:t>
            </a:r>
            <a:r>
              <a:rPr lang="en-LT" sz="2300" dirty="0">
                <a:solidFill>
                  <a:srgbClr val="C00000"/>
                </a:solidFill>
              </a:rPr>
              <a:t>C</a:t>
            </a:r>
            <a:r>
              <a:rPr lang="en-LT" sz="2300" dirty="0"/>
              <a:t>alcium elevation</a:t>
            </a:r>
          </a:p>
          <a:p>
            <a:r>
              <a:rPr lang="en-LT" sz="2300" dirty="0"/>
              <a:t>	</a:t>
            </a:r>
            <a:r>
              <a:rPr lang="en-LT" sz="2300" dirty="0">
                <a:solidFill>
                  <a:srgbClr val="C00000"/>
                </a:solidFill>
              </a:rPr>
              <a:t>R</a:t>
            </a:r>
            <a:r>
              <a:rPr lang="en-LT" sz="2300" dirty="0"/>
              <a:t>enal insufficiency</a:t>
            </a:r>
            <a:endParaRPr lang="en-LT" dirty="0"/>
          </a:p>
          <a:p>
            <a:r>
              <a:rPr lang="en-LT" sz="2300" dirty="0"/>
              <a:t>	</a:t>
            </a:r>
            <a:r>
              <a:rPr lang="en-LT" sz="2300" dirty="0">
                <a:solidFill>
                  <a:srgbClr val="C00000"/>
                </a:solidFill>
              </a:rPr>
              <a:t>A</a:t>
            </a:r>
            <a:r>
              <a:rPr lang="en-LT" sz="2300" dirty="0"/>
              <a:t>nemia</a:t>
            </a:r>
            <a:endParaRPr lang="en-LT" dirty="0"/>
          </a:p>
          <a:p>
            <a:r>
              <a:rPr lang="en-LT" sz="2300" dirty="0"/>
              <a:t>	</a:t>
            </a:r>
            <a:r>
              <a:rPr lang="en-LT" sz="2300" dirty="0">
                <a:solidFill>
                  <a:srgbClr val="C00000"/>
                </a:solidFill>
              </a:rPr>
              <a:t>B</a:t>
            </a:r>
            <a:r>
              <a:rPr lang="en-LT" sz="2300" dirty="0"/>
              <a:t>one disease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233387-B31A-7F45-9373-9BD69DF93B6C}"/>
              </a:ext>
            </a:extLst>
          </p:cNvPr>
          <p:cNvSpPr txBox="1"/>
          <p:nvPr/>
        </p:nvSpPr>
        <p:spPr>
          <a:xfrm>
            <a:off x="5932894" y="6351837"/>
            <a:ext cx="6324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400" i="1" dirty="0"/>
              <a:t>*Kyle et al. Mayo Clin Proc 2003; Ravi</a:t>
            </a:r>
            <a:r>
              <a:rPr lang="en-GB" sz="1400" i="1" dirty="0"/>
              <a:t> et al. </a:t>
            </a:r>
            <a:r>
              <a:rPr lang="en-LT" sz="1400" i="1" dirty="0"/>
              <a:t>Cancer Treat Res Commun 2021; Rafae et al. Cureus 2018 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D7511A-05B6-FE44-B7F9-F82568CD4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98"/>
    </mc:Choice>
    <mc:Fallback xmlns="">
      <p:transition spd="slow" advTm="3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1106C4-0D72-9249-8C6E-6662DFE877F2}"/>
              </a:ext>
            </a:extLst>
          </p:cNvPr>
          <p:cNvSpPr txBox="1"/>
          <p:nvPr/>
        </p:nvSpPr>
        <p:spPr>
          <a:xfrm>
            <a:off x="1313610" y="1859340"/>
            <a:ext cx="106938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800" dirty="0"/>
              <a:t>50-year-old female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8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LT" sz="2800" dirty="0"/>
              <a:t>Initial complaints:</a:t>
            </a:r>
          </a:p>
          <a:p>
            <a:pPr>
              <a:lnSpc>
                <a:spcPct val="150000"/>
              </a:lnSpc>
            </a:pPr>
            <a:r>
              <a:rPr lang="en-LT" sz="2800" dirty="0"/>
              <a:t>	- decreased exercise tolerance, </a:t>
            </a:r>
          </a:p>
          <a:p>
            <a:pPr>
              <a:lnSpc>
                <a:spcPct val="150000"/>
              </a:lnSpc>
            </a:pPr>
            <a:r>
              <a:rPr lang="en-LT" sz="2800" dirty="0"/>
              <a:t>	- </a:t>
            </a:r>
            <a:r>
              <a:rPr lang="cs-CZ" sz="2800" dirty="0" err="1"/>
              <a:t>pulsatile</a:t>
            </a:r>
            <a:r>
              <a:rPr lang="cs-CZ" sz="2800" dirty="0"/>
              <a:t> </a:t>
            </a:r>
            <a:r>
              <a:rPr lang="cs-CZ" sz="2800" dirty="0" err="1"/>
              <a:t>tinnitus</a:t>
            </a:r>
            <a:r>
              <a:rPr lang="cs-CZ" sz="2800" dirty="0"/>
              <a:t> (feeling, </a:t>
            </a:r>
            <a:r>
              <a:rPr lang="cs-CZ" sz="2800" dirty="0" err="1"/>
              <a:t>that</a:t>
            </a:r>
            <a:r>
              <a:rPr lang="cs-CZ" sz="2800" dirty="0"/>
              <a:t> „her </a:t>
            </a:r>
            <a:r>
              <a:rPr lang="cs-CZ" sz="2800" dirty="0" err="1"/>
              <a:t>head</a:t>
            </a:r>
            <a:r>
              <a:rPr lang="cs-CZ" sz="2800" dirty="0"/>
              <a:t> </a:t>
            </a:r>
            <a:r>
              <a:rPr lang="cs-CZ" sz="2800" dirty="0" err="1"/>
              <a:t>will</a:t>
            </a:r>
            <a:r>
              <a:rPr lang="cs-CZ" sz="2800" dirty="0"/>
              <a:t> </a:t>
            </a:r>
            <a:r>
              <a:rPr lang="cs-CZ" sz="2800" dirty="0" err="1"/>
              <a:t>explode</a:t>
            </a:r>
            <a:r>
              <a:rPr lang="cs-CZ" sz="2800" dirty="0"/>
              <a:t>“)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	- </a:t>
            </a:r>
            <a:r>
              <a:rPr lang="en-LT" sz="2800" dirty="0"/>
              <a:t>dyspnea.</a:t>
            </a:r>
          </a:p>
          <a:p>
            <a:endParaRPr lang="en-LT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BC83F-0E29-1141-A3D5-083A9D1889C1}"/>
              </a:ext>
            </a:extLst>
          </p:cNvPr>
          <p:cNvSpPr txBox="1"/>
          <p:nvPr/>
        </p:nvSpPr>
        <p:spPr>
          <a:xfrm>
            <a:off x="184508" y="457200"/>
            <a:ext cx="11822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T" sz="3600" b="1" dirty="0">
                <a:latin typeface="+mj-lt"/>
              </a:rPr>
              <a:t>Clinical case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1759EE0-4B2B-C54F-8D75-B840A77D8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5"/>
    </mc:Choice>
    <mc:Fallback xmlns="">
      <p:transition spd="slow" advTm="1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B53706-3588-354B-85F6-68C0EE6EE62B}"/>
              </a:ext>
            </a:extLst>
          </p:cNvPr>
          <p:cNvSpPr txBox="1"/>
          <p:nvPr/>
        </p:nvSpPr>
        <p:spPr>
          <a:xfrm>
            <a:off x="1252809" y="1370191"/>
            <a:ext cx="10879874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LT" sz="2500" dirty="0"/>
              <a:t>Since March 2018   mild anemia (Hb about 100 g/l)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LT" sz="2500" dirty="0"/>
              <a:t>Family history of malignancy (+): mother died at the age of 55 due to Ca.</a:t>
            </a:r>
          </a:p>
          <a:p>
            <a:pPr marL="342900" indent="-342900">
              <a:buFont typeface="Wingdings" pitchFamily="2" charset="2"/>
              <a:buChar char="Ø"/>
            </a:pPr>
            <a:endParaRPr lang="en-LT" sz="2500" dirty="0"/>
          </a:p>
          <a:p>
            <a:r>
              <a:rPr lang="en-LT" sz="2500" dirty="0"/>
              <a:t>Other tests:</a:t>
            </a:r>
            <a:endParaRPr lang="en-LT" sz="2000" dirty="0"/>
          </a:p>
          <a:p>
            <a:pPr lvl="2"/>
            <a:r>
              <a:rPr lang="en-GB" sz="2000" dirty="0"/>
              <a:t> – </a:t>
            </a:r>
            <a:r>
              <a:rPr lang="en-LT" sz="2000" dirty="0"/>
              <a:t>Impaired renal function (creatinine 134 mcmol/l)</a:t>
            </a:r>
          </a:p>
          <a:p>
            <a:pPr lvl="2"/>
            <a:r>
              <a:rPr lang="en-GB" sz="2000" dirty="0"/>
              <a:t> – </a:t>
            </a:r>
            <a:r>
              <a:rPr lang="en-LT" sz="2000" dirty="0"/>
              <a:t>Abdominal ultrasound: moderate splenomegaly (spleen 12.6 x 5.7 cm), moderate hepatic  - portal lymphadenopathy (1.8 x 0.8 cm)</a:t>
            </a:r>
          </a:p>
          <a:p>
            <a:pPr lvl="2"/>
            <a:r>
              <a:rPr lang="en-GB" sz="2000" dirty="0"/>
              <a:t> – Uterus/ovaries u</a:t>
            </a:r>
            <a:r>
              <a:rPr lang="en-LT" sz="2000" dirty="0"/>
              <a:t>ltrasound: without changes</a:t>
            </a:r>
          </a:p>
          <a:p>
            <a:pPr lvl="2"/>
            <a:r>
              <a:rPr lang="en-GB" sz="2000" dirty="0"/>
              <a:t> – </a:t>
            </a:r>
            <a:r>
              <a:rPr lang="en-LT" sz="2000" dirty="0"/>
              <a:t>Mammography: normal.</a:t>
            </a:r>
          </a:p>
          <a:p>
            <a:pPr lvl="2"/>
            <a:r>
              <a:rPr lang="en-GB" sz="2000" dirty="0"/>
              <a:t> – </a:t>
            </a:r>
            <a:r>
              <a:rPr lang="en-LT" sz="2000" dirty="0"/>
              <a:t>Chest radiograph: 300 ml of fluid in the left pleural cavity.</a:t>
            </a:r>
          </a:p>
          <a:p>
            <a:pPr lvl="2"/>
            <a:r>
              <a:rPr lang="en-GB" sz="2000" dirty="0"/>
              <a:t> – Esophagogastroduodenoscopy</a:t>
            </a:r>
            <a:r>
              <a:rPr lang="en-LT" sz="2000" dirty="0"/>
              <a:t>: atrophic gastropathy. </a:t>
            </a:r>
          </a:p>
          <a:p>
            <a:pPr lvl="2"/>
            <a:r>
              <a:rPr lang="en-GB" sz="2000" dirty="0"/>
              <a:t> – Bone marrow examination: 76% undifferentiated cells in myelogram.</a:t>
            </a:r>
            <a:endParaRPr lang="en-LT" sz="2000" dirty="0"/>
          </a:p>
          <a:p>
            <a:pPr marL="800100" lvl="1" indent="-342900">
              <a:buFont typeface="Wingdings" pitchFamily="2" charset="2"/>
              <a:buChar char="§"/>
            </a:pPr>
            <a:endParaRPr lang="en-LT" sz="2500" dirty="0"/>
          </a:p>
          <a:p>
            <a:r>
              <a:rPr lang="en-LT" sz="2500" dirty="0"/>
              <a:t>The patient was sent to a tertiary hospital on suspicion of acute leukemia. </a:t>
            </a:r>
            <a:endParaRPr lang="en-GB" sz="2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0E75D-E6DD-9346-91F1-9237969EF054}"/>
              </a:ext>
            </a:extLst>
          </p:cNvPr>
          <p:cNvSpPr txBox="1"/>
          <p:nvPr/>
        </p:nvSpPr>
        <p:spPr>
          <a:xfrm>
            <a:off x="2182335" y="351344"/>
            <a:ext cx="9535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3600" b="1" dirty="0">
                <a:latin typeface="+mj-lt"/>
              </a:rPr>
              <a:t>History of the disease, tests and procedures</a:t>
            </a:r>
          </a:p>
          <a:p>
            <a:endParaRPr lang="en-LT" dirty="0"/>
          </a:p>
        </p:txBody>
      </p:sp>
      <p:pic>
        <p:nvPicPr>
          <p:cNvPr id="7" name="Picture 6" descr="Logo_vilnius_university.pdf">
            <a:extLst>
              <a:ext uri="{FF2B5EF4-FFF2-40B4-BE49-F238E27FC236}">
                <a16:creationId xmlns:a16="http://schemas.microsoft.com/office/drawing/2014/main" id="{E143A20F-1D4C-9340-A2FC-7ED44F0C0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68059"/>
            <a:ext cx="1068302" cy="1006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98AC80-6DAE-554E-90BA-CC62B4832586}"/>
              </a:ext>
            </a:extLst>
          </p:cNvPr>
          <p:cNvSpPr txBox="1"/>
          <p:nvPr/>
        </p:nvSpPr>
        <p:spPr>
          <a:xfrm>
            <a:off x="0" y="648027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3C5905-A00C-4542-ADF4-96A644CD0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7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21"/>
    </mc:Choice>
    <mc:Fallback xmlns="">
      <p:transition spd="slow" advTm="3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C687D0-5898-E141-B8A9-ED0C1AC3B776}"/>
              </a:ext>
            </a:extLst>
          </p:cNvPr>
          <p:cNvSpPr txBox="1"/>
          <p:nvPr/>
        </p:nvSpPr>
        <p:spPr>
          <a:xfrm>
            <a:off x="859495" y="240872"/>
            <a:ext cx="11332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T" sz="3600" b="1" dirty="0">
                <a:latin typeface="+mj-lt"/>
              </a:rPr>
              <a:t>Vilnius University hospital S</a:t>
            </a:r>
            <a:r>
              <a:rPr lang="en-GB" sz="3600" b="1" dirty="0">
                <a:latin typeface="+mj-lt"/>
              </a:rPr>
              <a:t>a</a:t>
            </a:r>
            <a:r>
              <a:rPr lang="en-LT" sz="3600" b="1" dirty="0">
                <a:latin typeface="+mj-lt"/>
              </a:rPr>
              <a:t>ntaros Klinikos, </a:t>
            </a:r>
          </a:p>
          <a:p>
            <a:pPr algn="ctr"/>
            <a:r>
              <a:rPr lang="en-GB" sz="3600" b="1" dirty="0" err="1">
                <a:latin typeface="+mj-lt"/>
              </a:rPr>
              <a:t>Hematology</a:t>
            </a:r>
            <a:r>
              <a:rPr lang="en-GB" sz="3600" b="1" dirty="0">
                <a:latin typeface="+mj-lt"/>
              </a:rPr>
              <a:t>, Oncology and Transfusion Medicine </a:t>
            </a:r>
            <a:r>
              <a:rPr lang="en-GB" sz="3600" b="1" dirty="0" err="1">
                <a:latin typeface="+mj-lt"/>
              </a:rPr>
              <a:t>Center</a:t>
            </a:r>
            <a:endParaRPr lang="en-LT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A0D25-6337-8B45-8901-C04B3F33428E}"/>
              </a:ext>
            </a:extLst>
          </p:cNvPr>
          <p:cNvSpPr txBox="1"/>
          <p:nvPr/>
        </p:nvSpPr>
        <p:spPr>
          <a:xfrm>
            <a:off x="184508" y="1489180"/>
            <a:ext cx="120074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en-LT" altLang="en-LT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/>
              <a:t>Protein electrophoresis </a:t>
            </a:r>
            <a:r>
              <a:rPr lang="en-GB" sz="2400" dirty="0"/>
              <a:t>of the serum: total Protein - </a:t>
            </a:r>
            <a:r>
              <a:rPr lang="en-LT" sz="2400" dirty="0"/>
              <a:t>70,0 g/l (normal, 66-83)</a:t>
            </a:r>
            <a:r>
              <a:rPr lang="en-GB" sz="2400" dirty="0"/>
              <a:t>, </a:t>
            </a:r>
            <a:r>
              <a:rPr lang="lt-LT" b="1" dirty="0">
                <a:sym typeface="Symbol" pitchFamily="2" charset="2"/>
              </a:rPr>
              <a:t> </a:t>
            </a:r>
            <a:r>
              <a:rPr lang="lt-LT" sz="2400" dirty="0" err="1"/>
              <a:t>Albumin</a:t>
            </a:r>
            <a:r>
              <a:rPr lang="lt-LT" sz="2400" dirty="0"/>
              <a:t> 71.5% (54.3-65.6), </a:t>
            </a:r>
            <a:r>
              <a:rPr lang="lt-LT" b="1" dirty="0">
                <a:sym typeface="Symbol" pitchFamily="2" charset="2"/>
              </a:rPr>
              <a:t> </a:t>
            </a:r>
            <a:r>
              <a:rPr lang="lt-LT" sz="2400" dirty="0" err="1"/>
              <a:t>Globulin</a:t>
            </a:r>
            <a:r>
              <a:rPr lang="lt-LT" sz="2400" dirty="0"/>
              <a:t> 28.5% (34.5-45.7), </a:t>
            </a:r>
            <a:r>
              <a:rPr lang="lt-LT" b="1" dirty="0">
                <a:sym typeface="Symbol" pitchFamily="2" charset="2"/>
              </a:rPr>
              <a:t></a:t>
            </a:r>
            <a:r>
              <a:rPr lang="lt-LT" sz="2400" b="1" dirty="0">
                <a:sym typeface="Symbol" pitchFamily="2" charset="2"/>
              </a:rPr>
              <a:t> </a:t>
            </a:r>
            <a:r>
              <a:rPr lang="lt-LT" sz="2400" dirty="0"/>
              <a:t>Gama - 4.6% (8-19).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lt-LT" sz="2400" b="1" dirty="0" err="1"/>
              <a:t>Specific</a:t>
            </a:r>
            <a:r>
              <a:rPr lang="lt-LT" sz="2400" b="1" dirty="0"/>
              <a:t> </a:t>
            </a:r>
            <a:r>
              <a:rPr lang="lt-LT" sz="2400" b="1" dirty="0" err="1"/>
              <a:t>proteins</a:t>
            </a:r>
            <a:r>
              <a:rPr lang="lt-LT" sz="2400" dirty="0"/>
              <a:t>: </a:t>
            </a:r>
            <a:r>
              <a:rPr lang="lt-LT" b="1" dirty="0">
                <a:sym typeface="Symbol" pitchFamily="2" charset="2"/>
              </a:rPr>
              <a:t> </a:t>
            </a:r>
            <a:r>
              <a:rPr lang="lt-LT" sz="2400" dirty="0" err="1"/>
              <a:t>IgM</a:t>
            </a:r>
            <a:r>
              <a:rPr lang="lt-LT" sz="2400" dirty="0"/>
              <a:t> </a:t>
            </a:r>
            <a:r>
              <a:rPr lang="en-LT" sz="2400" dirty="0"/>
              <a:t>&lt; 0,25</a:t>
            </a:r>
            <a:r>
              <a:rPr lang="en-GB" sz="2400" dirty="0"/>
              <a:t> g/l (0.34-2.10), </a:t>
            </a:r>
            <a:r>
              <a:rPr lang="lt-LT" b="1" dirty="0">
                <a:sym typeface="Symbol" pitchFamily="2" charset="2"/>
              </a:rPr>
              <a:t></a:t>
            </a:r>
            <a:r>
              <a:rPr lang="lt-LT" sz="2400" b="1" dirty="0">
                <a:sym typeface="Symbol" pitchFamily="2" charset="2"/>
              </a:rPr>
              <a:t> </a:t>
            </a:r>
            <a:r>
              <a:rPr lang="en-GB" sz="2400" dirty="0"/>
              <a:t>IgA </a:t>
            </a:r>
            <a:r>
              <a:rPr lang="en-LT" sz="2400" dirty="0"/>
              <a:t>&lt; 0,25</a:t>
            </a:r>
            <a:r>
              <a:rPr lang="en-GB" sz="2400" dirty="0"/>
              <a:t> g/l (0.88-4.1), IgG 5.11 (7.0-16.0), </a:t>
            </a:r>
            <a:r>
              <a:rPr lang="lt-LT" b="1" dirty="0">
                <a:solidFill>
                  <a:srgbClr val="C00000"/>
                </a:solidFill>
                <a:sym typeface="Symbol" pitchFamily="2" charset="2"/>
              </a:rPr>
              <a:t></a:t>
            </a:r>
            <a:r>
              <a:rPr lang="lt-LT" sz="2400" b="1" dirty="0">
                <a:sym typeface="Symbol" pitchFamily="2" charset="2"/>
              </a:rPr>
              <a:t> </a:t>
            </a:r>
            <a:r>
              <a:rPr lang="en-LT" sz="2400" dirty="0">
                <a:solidFill>
                  <a:srgbClr val="C00000"/>
                </a:solidFill>
              </a:rPr>
              <a:t>free light lambda chains of IgG: 134.0 </a:t>
            </a:r>
            <a:r>
              <a:rPr lang="en-LT" sz="2400" dirty="0"/>
              <a:t>(5.71-26.30), </a:t>
            </a:r>
            <a:r>
              <a:rPr lang="lt-LT" b="1" dirty="0">
                <a:sym typeface="Symbol" pitchFamily="2" charset="2"/>
              </a:rPr>
              <a:t></a:t>
            </a:r>
            <a:r>
              <a:rPr lang="en-LT" sz="2400" dirty="0"/>
              <a:t> free light kappa chains 1</a:t>
            </a:r>
            <a:r>
              <a:rPr lang="en-GB" sz="2400" dirty="0"/>
              <a:t>.</a:t>
            </a:r>
            <a:r>
              <a:rPr lang="en-LT" sz="2400" dirty="0"/>
              <a:t>64 </a:t>
            </a:r>
            <a:r>
              <a:rPr lang="en-GB" sz="2400" dirty="0"/>
              <a:t>(3.30-19.40), </a:t>
            </a:r>
            <a:r>
              <a:rPr lang="lt-LT" b="1" dirty="0">
                <a:solidFill>
                  <a:srgbClr val="C00000"/>
                </a:solidFill>
                <a:sym typeface="Symbol" pitchFamily="2" charset="2"/>
              </a:rPr>
              <a:t>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sz="2400" dirty="0">
                <a:solidFill>
                  <a:srgbClr val="C00000"/>
                </a:solidFill>
              </a:rPr>
              <a:t>Ratio of free chains </a:t>
            </a:r>
            <a:r>
              <a:rPr lang="en-LT" sz="2400" dirty="0">
                <a:solidFill>
                  <a:srgbClr val="C00000"/>
                </a:solidFill>
              </a:rPr>
              <a:t>kappa/lambda: 0.01 </a:t>
            </a:r>
            <a:r>
              <a:rPr lang="en-GB" sz="2400" dirty="0">
                <a:solidFill>
                  <a:srgbClr val="C00000"/>
                </a:solidFill>
              </a:rPr>
              <a:t>(0.26-1.65</a:t>
            </a:r>
            <a:r>
              <a:rPr lang="en-GB" sz="2400" dirty="0"/>
              <a:t>). 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LT" sz="2400" b="1" dirty="0"/>
              <a:t>Daily urine: </a:t>
            </a:r>
            <a:r>
              <a:rPr lang="en-LT" sz="2400" dirty="0">
                <a:solidFill>
                  <a:srgbClr val="C00000"/>
                </a:solidFill>
              </a:rPr>
              <a:t>proteinuria 20.3 g / 24 h;</a:t>
            </a:r>
            <a:r>
              <a:rPr lang="lt-LT" sz="2400" b="1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lt-LT" b="1" dirty="0">
                <a:solidFill>
                  <a:srgbClr val="C00000"/>
                </a:solidFill>
                <a:sym typeface="Symbol" pitchFamily="2" charset="2"/>
              </a:rPr>
              <a:t></a:t>
            </a:r>
            <a:r>
              <a:rPr lang="en-LT" sz="2400" dirty="0">
                <a:solidFill>
                  <a:srgbClr val="C00000"/>
                </a:solidFill>
              </a:rPr>
              <a:t> lambda free light chains: 27100 mg/l </a:t>
            </a:r>
            <a:r>
              <a:rPr lang="en-LT" sz="2400" dirty="0"/>
              <a:t>(0.24-6.66).</a:t>
            </a:r>
          </a:p>
          <a:p>
            <a:endParaRPr lang="en-LT" altLang="en-LT" sz="24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LT" altLang="en-LT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Single-nucleotide polymorphism array </a:t>
            </a:r>
            <a:r>
              <a:rPr lang="en-LT" altLang="en-LT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(SNP-A): </a:t>
            </a:r>
            <a:r>
              <a:rPr lang="en-GB" altLang="en-LT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LT" altLang="en-LT" sz="24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aberrations characteristic for  myeloma.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 err="1"/>
              <a:t>Trepanobioptate</a:t>
            </a:r>
            <a:r>
              <a:rPr lang="en-GB" sz="2400" b="1" dirty="0"/>
              <a:t>. Final diagnosis of pathology: </a:t>
            </a:r>
            <a:r>
              <a:rPr lang="en-GB" sz="2400" dirty="0">
                <a:solidFill>
                  <a:srgbClr val="C00000"/>
                </a:solidFill>
              </a:rPr>
              <a:t>Plasma cell myeloma, with Ig lambda light chain restriction, spread in bone marrow, 90% of bone marrow cells.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8A0E9A0-D564-9848-9D30-4E9F62742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526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LT" altLang="en-LT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Single-nucleotide polymorphism array (SNP-A) </a:t>
            </a:r>
            <a:r>
              <a:rPr kumimoji="0" lang="en-GB" altLang="en-LT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was performed, and </a:t>
            </a:r>
            <a:r>
              <a:rPr kumimoji="0" lang="en-LT" altLang="en-LT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aberrations characteristic for  myeloma were identified.</a:t>
            </a:r>
            <a:r>
              <a:rPr kumimoji="0" lang="en-LT" altLang="en-LT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LT" altLang="en-L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20702-7D39-2B45-A6B6-70665F0D58E4}"/>
              </a:ext>
            </a:extLst>
          </p:cNvPr>
          <p:cNvSpPr txBox="1"/>
          <p:nvPr/>
        </p:nvSpPr>
        <p:spPr>
          <a:xfrm>
            <a:off x="3589866" y="64294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4AE00C5-2114-D148-B351-841A8EE03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2"/>
    </mc:Choice>
    <mc:Fallback xmlns="">
      <p:transition spd="slow" advTm="3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F4AD89-FCBC-494D-84D6-C51C9BEB28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789" b="5814"/>
          <a:stretch/>
        </p:blipFill>
        <p:spPr>
          <a:xfrm>
            <a:off x="1837266" y="1247487"/>
            <a:ext cx="8517466" cy="5235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F91505-E568-3C46-8C2F-923407F13901}"/>
              </a:ext>
            </a:extLst>
          </p:cNvPr>
          <p:cNvSpPr txBox="1"/>
          <p:nvPr/>
        </p:nvSpPr>
        <p:spPr>
          <a:xfrm>
            <a:off x="8229600" y="6482491"/>
            <a:ext cx="3962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1600" i="1" dirty="0"/>
              <a:t>Ravi</a:t>
            </a:r>
            <a:r>
              <a:rPr lang="en-GB" sz="1600" i="1" dirty="0"/>
              <a:t> et al. </a:t>
            </a:r>
            <a:r>
              <a:rPr lang="en-LT" sz="1600" i="1" dirty="0"/>
              <a:t>Cancer Treat Res Commun 2021</a:t>
            </a:r>
          </a:p>
          <a:p>
            <a:endParaRPr lang="en-L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E4AC16-C645-5045-B145-7B84488C645D}"/>
              </a:ext>
            </a:extLst>
          </p:cNvPr>
          <p:cNvSpPr txBox="1"/>
          <p:nvPr/>
        </p:nvSpPr>
        <p:spPr>
          <a:xfrm>
            <a:off x="0" y="37253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T" sz="3600" b="1" dirty="0">
                <a:latin typeface="+mj-lt"/>
              </a:rPr>
              <a:t>Diagnostic criteria for multiple myeloma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C7D27C-7143-1D42-97BF-2F857EEBCA30}"/>
                  </a:ext>
                </a:extLst>
              </p14:cNvPr>
              <p14:cNvContentPartPr/>
              <p14:nvPr/>
            </p14:nvContentPartPr>
            <p14:xfrm>
              <a:off x="9999283" y="2387417"/>
              <a:ext cx="213120" cy="169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C7D27C-7143-1D42-97BF-2F857EEBCA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0283" y="2378417"/>
                <a:ext cx="23076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5F08106-A241-DB45-AD93-6D0AF08B67D0}"/>
                  </a:ext>
                </a:extLst>
              </p14:cNvPr>
              <p14:cNvContentPartPr/>
              <p14:nvPr/>
            </p14:nvContentPartPr>
            <p14:xfrm>
              <a:off x="10049323" y="2967377"/>
              <a:ext cx="245880" cy="179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5F08106-A241-DB45-AD93-6D0AF08B67D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40323" y="2958377"/>
                <a:ext cx="263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FF1205E-AC63-824E-BA88-E48592C0497E}"/>
                  </a:ext>
                </a:extLst>
              </p14:cNvPr>
              <p14:cNvContentPartPr/>
              <p14:nvPr/>
            </p14:nvContentPartPr>
            <p14:xfrm>
              <a:off x="1853563" y="1419017"/>
              <a:ext cx="435960" cy="404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FF1205E-AC63-824E-BA88-E48592C0497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44923" y="1410017"/>
                <a:ext cx="453600" cy="422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692886B-A7E5-8046-B18E-1240EF423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2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5"/>
    </mc:Choice>
    <mc:Fallback xmlns="">
      <p:transition spd="slow" advTm="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vilnius_university.pdf">
            <a:extLst>
              <a:ext uri="{FF2B5EF4-FFF2-40B4-BE49-F238E27FC236}">
                <a16:creationId xmlns:a16="http://schemas.microsoft.com/office/drawing/2014/main" id="{1A79BCE1-5746-A240-8183-3D0387EC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1"/>
          <a:stretch/>
        </p:blipFill>
        <p:spPr>
          <a:xfrm>
            <a:off x="184507" y="240872"/>
            <a:ext cx="1068302" cy="1006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B27957-61E7-D148-998E-8B7433727AC7}"/>
              </a:ext>
            </a:extLst>
          </p:cNvPr>
          <p:cNvSpPr txBox="1"/>
          <p:nvPr/>
        </p:nvSpPr>
        <p:spPr>
          <a:xfrm>
            <a:off x="1441066" y="1540321"/>
            <a:ext cx="108136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 sz="2400" dirty="0"/>
          </a:p>
          <a:p>
            <a:r>
              <a:rPr lang="en-US" sz="2400" dirty="0"/>
              <a:t>Chemotherapy according to  (VTD) regimen: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74E6C-2020-014D-92CF-2B309CD4A7D6}"/>
              </a:ext>
            </a:extLst>
          </p:cNvPr>
          <p:cNvSpPr txBox="1"/>
          <p:nvPr/>
        </p:nvSpPr>
        <p:spPr>
          <a:xfrm>
            <a:off x="7341693" y="1905456"/>
            <a:ext cx="3000630" cy="1343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Bortezomib (</a:t>
            </a:r>
            <a:r>
              <a:rPr lang="en-US" sz="2400" dirty="0" err="1"/>
              <a:t>Velcade</a:t>
            </a:r>
            <a:r>
              <a:rPr lang="en-US" sz="2400" dirty="0"/>
              <a:t>) </a:t>
            </a:r>
          </a:p>
          <a:p>
            <a:r>
              <a:rPr lang="en-US" sz="2400" dirty="0"/>
              <a:t>Thalidomide </a:t>
            </a:r>
          </a:p>
          <a:p>
            <a:r>
              <a:rPr lang="en-US" sz="2400" dirty="0"/>
              <a:t>Dexamethasone</a:t>
            </a:r>
          </a:p>
          <a:p>
            <a:endParaRPr lang="en-LT" dirty="0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35720FD3-B38C-144D-BC81-7A457B71B29C}"/>
              </a:ext>
            </a:extLst>
          </p:cNvPr>
          <p:cNvSpPr/>
          <p:nvPr/>
        </p:nvSpPr>
        <p:spPr>
          <a:xfrm>
            <a:off x="4935846" y="2637959"/>
            <a:ext cx="455498" cy="134302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92057-703A-C14D-8FF3-E82937C8F2DD}"/>
              </a:ext>
            </a:extLst>
          </p:cNvPr>
          <p:cNvSpPr txBox="1"/>
          <p:nvPr/>
        </p:nvSpPr>
        <p:spPr>
          <a:xfrm>
            <a:off x="3456639" y="3005294"/>
            <a:ext cx="2202372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2400" b="1" dirty="0"/>
              <a:t>2 weeks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1851EB4-65A5-7444-A50E-C01277B4BDF5}"/>
                  </a:ext>
                </a:extLst>
              </p14:cNvPr>
              <p14:cNvContentPartPr/>
              <p14:nvPr/>
            </p14:nvContentPartPr>
            <p14:xfrm>
              <a:off x="7024533" y="1963781"/>
              <a:ext cx="317160" cy="1251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1851EB4-65A5-7444-A50E-C01277B4BD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15533" y="1954781"/>
                <a:ext cx="334800" cy="1269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9CCFF47-6429-5642-B751-D69490E477CD}"/>
              </a:ext>
            </a:extLst>
          </p:cNvPr>
          <p:cNvSpPr txBox="1"/>
          <p:nvPr/>
        </p:nvSpPr>
        <p:spPr>
          <a:xfrm>
            <a:off x="1064142" y="4348319"/>
            <a:ext cx="115675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Mild right-sided hemiparesis (MRC grade 4),  gradually </a:t>
            </a:r>
            <a:r>
              <a:rPr lang="en-LT" sz="2400" dirty="0"/>
              <a:t>impaired orientation and memory.</a:t>
            </a:r>
          </a:p>
          <a:p>
            <a:r>
              <a:rPr lang="en-LT" sz="2400" dirty="0"/>
              <a:t> </a:t>
            </a:r>
            <a:endParaRPr lang="en-US" sz="2400" dirty="0"/>
          </a:p>
          <a:p>
            <a:r>
              <a:rPr lang="en-US" sz="2400" dirty="0"/>
              <a:t>Urgent CT</a:t>
            </a:r>
            <a:r>
              <a:rPr lang="en-GB" sz="2400" dirty="0"/>
              <a:t>: white matter lesions in both  hemisphere and cerebellum.</a:t>
            </a:r>
          </a:p>
          <a:p>
            <a:endParaRPr lang="en-GB" sz="2400" dirty="0"/>
          </a:p>
          <a:p>
            <a:r>
              <a:rPr lang="en-US" sz="2400" dirty="0"/>
              <a:t>Magnetic resonance imaging (MRI) with angiography was appointed.</a:t>
            </a:r>
          </a:p>
          <a:p>
            <a:endParaRPr lang="en-L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B80A6F-61D1-CA4B-9EDF-D2D7222BAF2E}"/>
              </a:ext>
            </a:extLst>
          </p:cNvPr>
          <p:cNvSpPr txBox="1"/>
          <p:nvPr/>
        </p:nvSpPr>
        <p:spPr>
          <a:xfrm>
            <a:off x="1220256" y="286131"/>
            <a:ext cx="1094335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Multiple myeloma, a </a:t>
            </a:r>
            <a:r>
              <a:rPr lang="en-US" sz="3600" b="1" dirty="0">
                <a:latin typeface="+mj-lt"/>
              </a:rPr>
              <a:t>lambda light chain isotype, stage III , mild renal insufficiency</a:t>
            </a:r>
          </a:p>
          <a:p>
            <a:pPr algn="ctr"/>
            <a:endParaRPr lang="en-LT" sz="3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419007-0E64-BE4F-8F8C-23EDD24443CC}"/>
              </a:ext>
            </a:extLst>
          </p:cNvPr>
          <p:cNvSpPr txBox="1"/>
          <p:nvPr/>
        </p:nvSpPr>
        <p:spPr>
          <a:xfrm>
            <a:off x="0" y="648027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T" sz="1800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3DE464D-C3E4-2D4C-A14B-FE2CB16A3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2"/>
    </mc:Choice>
    <mc:Fallback xmlns="">
      <p:transition spd="slow" advTm="19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10859</TotalTime>
  <Words>1762</Words>
  <Application>Microsoft Macintosh PowerPoint</Application>
  <PresentationFormat>Widescreen</PresentationFormat>
  <Paragraphs>249</Paragraphs>
  <Slides>24</Slides>
  <Notes>24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Office Theme</vt:lpstr>
      <vt:lpstr> Bilateral High-grade Stenosis of Intracranial Internal Carotid Artery in a Patient with Multiple Myeloma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Hemorrhagic strokes: intracerebral and subarachnoid hemorrhage. Cerebrovascular malformations, dissections. </dc:title>
  <dc:creator>Microsoft Office User</dc:creator>
  <cp:lastModifiedBy>Microsoft Office User</cp:lastModifiedBy>
  <cp:revision>293</cp:revision>
  <dcterms:created xsi:type="dcterms:W3CDTF">2021-09-18T05:57:37Z</dcterms:created>
  <dcterms:modified xsi:type="dcterms:W3CDTF">2021-10-11T17:24:16Z</dcterms:modified>
</cp:coreProperties>
</file>